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1770" r:id="rId2"/>
    <p:sldId id="291" r:id="rId3"/>
    <p:sldId id="684" r:id="rId4"/>
    <p:sldId id="1784" r:id="rId5"/>
    <p:sldId id="1785" r:id="rId6"/>
    <p:sldId id="261" r:id="rId7"/>
    <p:sldId id="308" r:id="rId8"/>
    <p:sldId id="1747" r:id="rId9"/>
    <p:sldId id="310" r:id="rId10"/>
    <p:sldId id="318" r:id="rId11"/>
    <p:sldId id="1749" r:id="rId12"/>
    <p:sldId id="329" r:id="rId13"/>
    <p:sldId id="1771" r:id="rId14"/>
    <p:sldId id="315" r:id="rId15"/>
    <p:sldId id="298" r:id="rId16"/>
    <p:sldId id="1782" r:id="rId17"/>
    <p:sldId id="1783" r:id="rId18"/>
    <p:sldId id="584" r:id="rId19"/>
    <p:sldId id="1774" r:id="rId20"/>
    <p:sldId id="317" r:id="rId21"/>
    <p:sldId id="1775" r:id="rId22"/>
    <p:sldId id="260" r:id="rId23"/>
    <p:sldId id="1777" r:id="rId24"/>
    <p:sldId id="1768" r:id="rId25"/>
    <p:sldId id="1776" r:id="rId26"/>
    <p:sldId id="1778" r:id="rId27"/>
    <p:sldId id="1758" r:id="rId28"/>
    <p:sldId id="1781" r:id="rId29"/>
    <p:sldId id="1780" r:id="rId30"/>
    <p:sldId id="1757" r:id="rId31"/>
    <p:sldId id="1773" r:id="rId32"/>
    <p:sldId id="1769" r:id="rId33"/>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64"/>
    <p:restoredTop sz="94708"/>
  </p:normalViewPr>
  <p:slideViewPr>
    <p:cSldViewPr snapToGrid="0">
      <p:cViewPr>
        <p:scale>
          <a:sx n="98" d="100"/>
          <a:sy n="98" d="100"/>
        </p:scale>
        <p:origin x="1016" y="2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_rels/data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svg"/><Relationship Id="rId1" Type="http://schemas.openxmlformats.org/officeDocument/2006/relationships/image" Target="../media/image10.svg"/><Relationship Id="rId4" Type="http://schemas.openxmlformats.org/officeDocument/2006/relationships/image" Target="../media/image12.svg"/></Relationships>
</file>

<file path=ppt/diagrams/_rels/data4.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image" Target="../media/image2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svg"/><Relationship Id="rId1" Type="http://schemas.openxmlformats.org/officeDocument/2006/relationships/image" Target="../media/image10.svg"/><Relationship Id="rId4" Type="http://schemas.openxmlformats.org/officeDocument/2006/relationships/image" Target="../media/image12.svg"/></Relationships>
</file>

<file path=ppt/diagrams/_rels/drawing4.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158866-D096-4D9E-9DBD-791763C2CE4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A81E5564-5307-4124-8F8B-62351693CA5B}">
      <dgm:prSet/>
      <dgm:spPr/>
      <dgm:t>
        <a:bodyPr/>
        <a:lstStyle/>
        <a:p>
          <a:r>
            <a:rPr lang="en-US"/>
            <a:t>Il costrutto di Food Addiction è stato introdotto negli ultimi decenni per spiegare gli specifici pattern alimentari osservabili soprattutto in persone affette da obesità  o sovrappeso</a:t>
          </a:r>
        </a:p>
      </dgm:t>
    </dgm:pt>
    <dgm:pt modelId="{E79E2377-9735-4C62-A824-15824903E592}" type="parTrans" cxnId="{6564B6F1-50D2-49E4-8831-5B455A730118}">
      <dgm:prSet/>
      <dgm:spPr/>
      <dgm:t>
        <a:bodyPr/>
        <a:lstStyle/>
        <a:p>
          <a:endParaRPr lang="en-US"/>
        </a:p>
      </dgm:t>
    </dgm:pt>
    <dgm:pt modelId="{DA804D01-77D3-4C3E-859E-DF916064E48D}" type="sibTrans" cxnId="{6564B6F1-50D2-49E4-8831-5B455A730118}">
      <dgm:prSet/>
      <dgm:spPr/>
      <dgm:t>
        <a:bodyPr/>
        <a:lstStyle/>
        <a:p>
          <a:endParaRPr lang="en-US"/>
        </a:p>
      </dgm:t>
    </dgm:pt>
    <dgm:pt modelId="{6D67ABFA-4E40-47EE-9DE1-6C771983F534}">
      <dgm:prSet/>
      <dgm:spPr/>
      <dgm:t>
        <a:bodyPr/>
        <a:lstStyle/>
        <a:p>
          <a:r>
            <a:rPr lang="it-IT" dirty="0"/>
            <a:t>Alcuni autori definiscono la Food </a:t>
          </a:r>
          <a:r>
            <a:rPr lang="it-IT" dirty="0" err="1"/>
            <a:t>Addiction</a:t>
          </a:r>
          <a:r>
            <a:rPr lang="it-IT" dirty="0"/>
            <a:t> come una condizione clinica caratterizzata </a:t>
          </a:r>
          <a:r>
            <a:rPr lang="it-IT" b="1" dirty="0"/>
            <a:t>dall’impulso irrefrenabile che </a:t>
          </a:r>
          <a:r>
            <a:rPr lang="it-IT" dirty="0"/>
            <a:t>deriva dalla stimolazione del sistema cerebrale della ricompensa, </a:t>
          </a:r>
          <a:r>
            <a:rPr lang="it-IT" b="1" dirty="0"/>
            <a:t>di assumere un determinato alimento o cibo,</a:t>
          </a:r>
          <a:r>
            <a:rPr lang="it-IT" dirty="0"/>
            <a:t> spesso un alimento </a:t>
          </a:r>
          <a:r>
            <a:rPr lang="it-IT" dirty="0" err="1"/>
            <a:t>iperpalatabile</a:t>
          </a:r>
          <a:r>
            <a:rPr lang="it-IT" dirty="0"/>
            <a:t> o </a:t>
          </a:r>
          <a:r>
            <a:rPr lang="it-IT" b="1" dirty="0" err="1"/>
            <a:t>ultraprocessato</a:t>
          </a:r>
          <a:r>
            <a:rPr lang="it-IT" dirty="0"/>
            <a:t> </a:t>
          </a:r>
          <a:endParaRPr lang="en-US" dirty="0"/>
        </a:p>
      </dgm:t>
    </dgm:pt>
    <dgm:pt modelId="{648078C7-1899-4252-B512-02F9A49534A9}" type="parTrans" cxnId="{B3DF9305-F4B5-4942-9BA4-808A9A3EA3C3}">
      <dgm:prSet/>
      <dgm:spPr/>
      <dgm:t>
        <a:bodyPr/>
        <a:lstStyle/>
        <a:p>
          <a:endParaRPr lang="en-US"/>
        </a:p>
      </dgm:t>
    </dgm:pt>
    <dgm:pt modelId="{1073B783-8EB7-48CD-884B-E1904B668EA3}" type="sibTrans" cxnId="{B3DF9305-F4B5-4942-9BA4-808A9A3EA3C3}">
      <dgm:prSet/>
      <dgm:spPr/>
      <dgm:t>
        <a:bodyPr/>
        <a:lstStyle/>
        <a:p>
          <a:endParaRPr lang="en-US"/>
        </a:p>
      </dgm:t>
    </dgm:pt>
    <dgm:pt modelId="{BF79825F-B44B-43BA-A0ED-05CB99AE6480}">
      <dgm:prSet/>
      <dgm:spPr/>
      <dgm:t>
        <a:bodyPr/>
        <a:lstStyle/>
        <a:p>
          <a:r>
            <a:rPr lang="it-IT" dirty="0"/>
            <a:t>Cibi ad alta palatabilità, in particolare quelli ricchi in zuccheri ,grassi e sale, coloranti, dolcificanti, conservanti, emulsionanti e aromi possono attivare il sistema del </a:t>
          </a:r>
          <a:r>
            <a:rPr lang="it-IT" dirty="0" err="1"/>
            <a:t>reward</a:t>
          </a:r>
          <a:r>
            <a:rPr lang="it-IT" dirty="0"/>
            <a:t> in maniera simile a quella dell'</a:t>
          </a:r>
          <a:r>
            <a:rPr lang="it-IT" dirty="0" err="1"/>
            <a:t>addiction</a:t>
          </a:r>
          <a:r>
            <a:rPr lang="it-IT" dirty="0"/>
            <a:t>. </a:t>
          </a:r>
          <a:endParaRPr lang="en-US" dirty="0"/>
        </a:p>
      </dgm:t>
    </dgm:pt>
    <dgm:pt modelId="{86F8148D-0401-4153-AF6A-FF1B5D1CFDDD}" type="parTrans" cxnId="{5107FAEA-64FB-49D5-8288-69420922EB3F}">
      <dgm:prSet/>
      <dgm:spPr/>
      <dgm:t>
        <a:bodyPr/>
        <a:lstStyle/>
        <a:p>
          <a:endParaRPr lang="en-US"/>
        </a:p>
      </dgm:t>
    </dgm:pt>
    <dgm:pt modelId="{F96A6E2B-7806-4D2D-B0B6-5BF4220C52C9}" type="sibTrans" cxnId="{5107FAEA-64FB-49D5-8288-69420922EB3F}">
      <dgm:prSet/>
      <dgm:spPr/>
      <dgm:t>
        <a:bodyPr/>
        <a:lstStyle/>
        <a:p>
          <a:endParaRPr lang="en-US"/>
        </a:p>
      </dgm:t>
    </dgm:pt>
    <dgm:pt modelId="{AA6B9165-2DD2-4CE6-9C63-9507FE9BE0AC}" type="pres">
      <dgm:prSet presAssocID="{D7158866-D096-4D9E-9DBD-791763C2CE48}" presName="root" presStyleCnt="0">
        <dgm:presLayoutVars>
          <dgm:dir/>
          <dgm:resizeHandles val="exact"/>
        </dgm:presLayoutVars>
      </dgm:prSet>
      <dgm:spPr/>
    </dgm:pt>
    <dgm:pt modelId="{2DD31247-DAD4-4351-9226-636DF4220D0B}" type="pres">
      <dgm:prSet presAssocID="{A81E5564-5307-4124-8F8B-62351693CA5B}" presName="compNode" presStyleCnt="0"/>
      <dgm:spPr/>
    </dgm:pt>
    <dgm:pt modelId="{4BD1DEFE-4DEA-4B72-B5A9-D916538050D4}" type="pres">
      <dgm:prSet presAssocID="{A81E5564-5307-4124-8F8B-62351693CA5B}" presName="bgRect" presStyleLbl="bgShp" presStyleIdx="0" presStyleCnt="3"/>
      <dgm:spPr/>
    </dgm:pt>
    <dgm:pt modelId="{A5F996ED-6F23-4E9E-8B23-04769A593421}" type="pres">
      <dgm:prSet presAssocID="{A81E5564-5307-4124-8F8B-62351693CA5B}"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Avocado"/>
        </a:ext>
      </dgm:extLst>
    </dgm:pt>
    <dgm:pt modelId="{EDAA6E92-0E91-448D-93E0-690B5DE769C3}" type="pres">
      <dgm:prSet presAssocID="{A81E5564-5307-4124-8F8B-62351693CA5B}" presName="spaceRect" presStyleCnt="0"/>
      <dgm:spPr/>
    </dgm:pt>
    <dgm:pt modelId="{4C58BF77-24F1-45B2-BF45-888DACA7011B}" type="pres">
      <dgm:prSet presAssocID="{A81E5564-5307-4124-8F8B-62351693CA5B}" presName="parTx" presStyleLbl="revTx" presStyleIdx="0" presStyleCnt="3">
        <dgm:presLayoutVars>
          <dgm:chMax val="0"/>
          <dgm:chPref val="0"/>
        </dgm:presLayoutVars>
      </dgm:prSet>
      <dgm:spPr/>
    </dgm:pt>
    <dgm:pt modelId="{2AC703B0-3B20-40C3-B063-1AE439F63448}" type="pres">
      <dgm:prSet presAssocID="{DA804D01-77D3-4C3E-859E-DF916064E48D}" presName="sibTrans" presStyleCnt="0"/>
      <dgm:spPr/>
    </dgm:pt>
    <dgm:pt modelId="{0DDBE678-0CD5-46DE-86BB-EB03F6932CCF}" type="pres">
      <dgm:prSet presAssocID="{6D67ABFA-4E40-47EE-9DE1-6C771983F534}" presName="compNode" presStyleCnt="0"/>
      <dgm:spPr/>
    </dgm:pt>
    <dgm:pt modelId="{017CE3BA-8944-4113-A025-88AD140F1C48}" type="pres">
      <dgm:prSet presAssocID="{6D67ABFA-4E40-47EE-9DE1-6C771983F534}" presName="bgRect" presStyleLbl="bgShp" presStyleIdx="1" presStyleCnt="3"/>
      <dgm:spPr/>
    </dgm:pt>
    <dgm:pt modelId="{6DD63487-15DC-4A91-876C-CD7D1C1A5A66}" type="pres">
      <dgm:prSet presAssocID="{6D67ABFA-4E40-47EE-9DE1-6C771983F534}"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ain in head"/>
        </a:ext>
      </dgm:extLst>
    </dgm:pt>
    <dgm:pt modelId="{8CBCC1B0-1326-4282-851E-DF31FB7CB0F4}" type="pres">
      <dgm:prSet presAssocID="{6D67ABFA-4E40-47EE-9DE1-6C771983F534}" presName="spaceRect" presStyleCnt="0"/>
      <dgm:spPr/>
    </dgm:pt>
    <dgm:pt modelId="{E4918E24-D799-4C5A-B87B-EB54D1F0A7D9}" type="pres">
      <dgm:prSet presAssocID="{6D67ABFA-4E40-47EE-9DE1-6C771983F534}" presName="parTx" presStyleLbl="revTx" presStyleIdx="1" presStyleCnt="3">
        <dgm:presLayoutVars>
          <dgm:chMax val="0"/>
          <dgm:chPref val="0"/>
        </dgm:presLayoutVars>
      </dgm:prSet>
      <dgm:spPr/>
    </dgm:pt>
    <dgm:pt modelId="{8F89EA82-A543-44C7-8A27-F8A128EC6F0A}" type="pres">
      <dgm:prSet presAssocID="{1073B783-8EB7-48CD-884B-E1904B668EA3}" presName="sibTrans" presStyleCnt="0"/>
      <dgm:spPr/>
    </dgm:pt>
    <dgm:pt modelId="{E4592802-FC1F-421E-82B7-474B324D1920}" type="pres">
      <dgm:prSet presAssocID="{BF79825F-B44B-43BA-A0ED-05CB99AE6480}" presName="compNode" presStyleCnt="0"/>
      <dgm:spPr/>
    </dgm:pt>
    <dgm:pt modelId="{984D93F3-6371-4CF4-A150-D8E12D493ACA}" type="pres">
      <dgm:prSet presAssocID="{BF79825F-B44B-43BA-A0ED-05CB99AE6480}" presName="bgRect" presStyleLbl="bgShp" presStyleIdx="2" presStyleCnt="3"/>
      <dgm:spPr/>
    </dgm:pt>
    <dgm:pt modelId="{A1A7DDEE-9A82-4C3E-8C45-2074751FF581}" type="pres">
      <dgm:prSet presAssocID="{BF79825F-B44B-43BA-A0ED-05CB99AE6480}"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iliegie"/>
        </a:ext>
      </dgm:extLst>
    </dgm:pt>
    <dgm:pt modelId="{102EB048-AE5B-444E-A508-2C17D6138F42}" type="pres">
      <dgm:prSet presAssocID="{BF79825F-B44B-43BA-A0ED-05CB99AE6480}" presName="spaceRect" presStyleCnt="0"/>
      <dgm:spPr/>
    </dgm:pt>
    <dgm:pt modelId="{88DECF29-F9D6-4484-94EA-7A3C8B107223}" type="pres">
      <dgm:prSet presAssocID="{BF79825F-B44B-43BA-A0ED-05CB99AE6480}" presName="parTx" presStyleLbl="revTx" presStyleIdx="2" presStyleCnt="3">
        <dgm:presLayoutVars>
          <dgm:chMax val="0"/>
          <dgm:chPref val="0"/>
        </dgm:presLayoutVars>
      </dgm:prSet>
      <dgm:spPr/>
    </dgm:pt>
  </dgm:ptLst>
  <dgm:cxnLst>
    <dgm:cxn modelId="{B3DF9305-F4B5-4942-9BA4-808A9A3EA3C3}" srcId="{D7158866-D096-4D9E-9DBD-791763C2CE48}" destId="{6D67ABFA-4E40-47EE-9DE1-6C771983F534}" srcOrd="1" destOrd="0" parTransId="{648078C7-1899-4252-B512-02F9A49534A9}" sibTransId="{1073B783-8EB7-48CD-884B-E1904B668EA3}"/>
    <dgm:cxn modelId="{AAC44519-A747-4389-8CE5-F05F6B512546}" type="presOf" srcId="{A81E5564-5307-4124-8F8B-62351693CA5B}" destId="{4C58BF77-24F1-45B2-BF45-888DACA7011B}" srcOrd="0" destOrd="0" presId="urn:microsoft.com/office/officeart/2018/2/layout/IconVerticalSolidList"/>
    <dgm:cxn modelId="{FC09727C-8880-43C8-A3B4-14FAD909CF01}" type="presOf" srcId="{D7158866-D096-4D9E-9DBD-791763C2CE48}" destId="{AA6B9165-2DD2-4CE6-9C63-9507FE9BE0AC}" srcOrd="0" destOrd="0" presId="urn:microsoft.com/office/officeart/2018/2/layout/IconVerticalSolidList"/>
    <dgm:cxn modelId="{D8DEC7BD-C145-4881-A32F-829B31D03622}" type="presOf" srcId="{6D67ABFA-4E40-47EE-9DE1-6C771983F534}" destId="{E4918E24-D799-4C5A-B87B-EB54D1F0A7D9}" srcOrd="0" destOrd="0" presId="urn:microsoft.com/office/officeart/2018/2/layout/IconVerticalSolidList"/>
    <dgm:cxn modelId="{5107FAEA-64FB-49D5-8288-69420922EB3F}" srcId="{D7158866-D096-4D9E-9DBD-791763C2CE48}" destId="{BF79825F-B44B-43BA-A0ED-05CB99AE6480}" srcOrd="2" destOrd="0" parTransId="{86F8148D-0401-4153-AF6A-FF1B5D1CFDDD}" sibTransId="{F96A6E2B-7806-4D2D-B0B6-5BF4220C52C9}"/>
    <dgm:cxn modelId="{FF9769EC-DBB8-4449-8A35-B33A54C76AFC}" type="presOf" srcId="{BF79825F-B44B-43BA-A0ED-05CB99AE6480}" destId="{88DECF29-F9D6-4484-94EA-7A3C8B107223}" srcOrd="0" destOrd="0" presId="urn:microsoft.com/office/officeart/2018/2/layout/IconVerticalSolidList"/>
    <dgm:cxn modelId="{6564B6F1-50D2-49E4-8831-5B455A730118}" srcId="{D7158866-D096-4D9E-9DBD-791763C2CE48}" destId="{A81E5564-5307-4124-8F8B-62351693CA5B}" srcOrd="0" destOrd="0" parTransId="{E79E2377-9735-4C62-A824-15824903E592}" sibTransId="{DA804D01-77D3-4C3E-859E-DF916064E48D}"/>
    <dgm:cxn modelId="{CF28C5FB-C678-495B-A48E-4786142D79F8}" type="presParOf" srcId="{AA6B9165-2DD2-4CE6-9C63-9507FE9BE0AC}" destId="{2DD31247-DAD4-4351-9226-636DF4220D0B}" srcOrd="0" destOrd="0" presId="urn:microsoft.com/office/officeart/2018/2/layout/IconVerticalSolidList"/>
    <dgm:cxn modelId="{F27E38F5-28E8-4057-A38B-62AB1E48E86B}" type="presParOf" srcId="{2DD31247-DAD4-4351-9226-636DF4220D0B}" destId="{4BD1DEFE-4DEA-4B72-B5A9-D916538050D4}" srcOrd="0" destOrd="0" presId="urn:microsoft.com/office/officeart/2018/2/layout/IconVerticalSolidList"/>
    <dgm:cxn modelId="{C213ADD9-61A8-4570-BCC0-9897F2417ECC}" type="presParOf" srcId="{2DD31247-DAD4-4351-9226-636DF4220D0B}" destId="{A5F996ED-6F23-4E9E-8B23-04769A593421}" srcOrd="1" destOrd="0" presId="urn:microsoft.com/office/officeart/2018/2/layout/IconVerticalSolidList"/>
    <dgm:cxn modelId="{E067DBD0-1250-4FA6-B145-D94F70383B20}" type="presParOf" srcId="{2DD31247-DAD4-4351-9226-636DF4220D0B}" destId="{EDAA6E92-0E91-448D-93E0-690B5DE769C3}" srcOrd="2" destOrd="0" presId="urn:microsoft.com/office/officeart/2018/2/layout/IconVerticalSolidList"/>
    <dgm:cxn modelId="{86E17D79-E92C-4BC1-8816-ABD3EC617D8B}" type="presParOf" srcId="{2DD31247-DAD4-4351-9226-636DF4220D0B}" destId="{4C58BF77-24F1-45B2-BF45-888DACA7011B}" srcOrd="3" destOrd="0" presId="urn:microsoft.com/office/officeart/2018/2/layout/IconVerticalSolidList"/>
    <dgm:cxn modelId="{FA7B01B3-68A6-4108-ABC3-601374927E02}" type="presParOf" srcId="{AA6B9165-2DD2-4CE6-9C63-9507FE9BE0AC}" destId="{2AC703B0-3B20-40C3-B063-1AE439F63448}" srcOrd="1" destOrd="0" presId="urn:microsoft.com/office/officeart/2018/2/layout/IconVerticalSolidList"/>
    <dgm:cxn modelId="{39B9FEE3-3603-4BE9-8085-0D6D17ACDDDB}" type="presParOf" srcId="{AA6B9165-2DD2-4CE6-9C63-9507FE9BE0AC}" destId="{0DDBE678-0CD5-46DE-86BB-EB03F6932CCF}" srcOrd="2" destOrd="0" presId="urn:microsoft.com/office/officeart/2018/2/layout/IconVerticalSolidList"/>
    <dgm:cxn modelId="{CFA1EEC7-7165-49FD-943D-7B68342FF3A5}" type="presParOf" srcId="{0DDBE678-0CD5-46DE-86BB-EB03F6932CCF}" destId="{017CE3BA-8944-4113-A025-88AD140F1C48}" srcOrd="0" destOrd="0" presId="urn:microsoft.com/office/officeart/2018/2/layout/IconVerticalSolidList"/>
    <dgm:cxn modelId="{87F7176A-67C6-4D07-8A3C-A85021276384}" type="presParOf" srcId="{0DDBE678-0CD5-46DE-86BB-EB03F6932CCF}" destId="{6DD63487-15DC-4A91-876C-CD7D1C1A5A66}" srcOrd="1" destOrd="0" presId="urn:microsoft.com/office/officeart/2018/2/layout/IconVerticalSolidList"/>
    <dgm:cxn modelId="{35EDDE19-B6D9-48A7-887F-13059CAAA04F}" type="presParOf" srcId="{0DDBE678-0CD5-46DE-86BB-EB03F6932CCF}" destId="{8CBCC1B0-1326-4282-851E-DF31FB7CB0F4}" srcOrd="2" destOrd="0" presId="urn:microsoft.com/office/officeart/2018/2/layout/IconVerticalSolidList"/>
    <dgm:cxn modelId="{1D541A1C-7D99-4519-8CC4-D48908312E7F}" type="presParOf" srcId="{0DDBE678-0CD5-46DE-86BB-EB03F6932CCF}" destId="{E4918E24-D799-4C5A-B87B-EB54D1F0A7D9}" srcOrd="3" destOrd="0" presId="urn:microsoft.com/office/officeart/2018/2/layout/IconVerticalSolidList"/>
    <dgm:cxn modelId="{D95A1A88-7D57-4A6F-9AB1-C7893C039ECD}" type="presParOf" srcId="{AA6B9165-2DD2-4CE6-9C63-9507FE9BE0AC}" destId="{8F89EA82-A543-44C7-8A27-F8A128EC6F0A}" srcOrd="3" destOrd="0" presId="urn:microsoft.com/office/officeart/2018/2/layout/IconVerticalSolidList"/>
    <dgm:cxn modelId="{4E3C71F0-B055-4B1A-8582-6BC896AC12FA}" type="presParOf" srcId="{AA6B9165-2DD2-4CE6-9C63-9507FE9BE0AC}" destId="{E4592802-FC1F-421E-82B7-474B324D1920}" srcOrd="4" destOrd="0" presId="urn:microsoft.com/office/officeart/2018/2/layout/IconVerticalSolidList"/>
    <dgm:cxn modelId="{61C91D8E-1BAA-4FD0-84E7-61CFE29BF61B}" type="presParOf" srcId="{E4592802-FC1F-421E-82B7-474B324D1920}" destId="{984D93F3-6371-4CF4-A150-D8E12D493ACA}" srcOrd="0" destOrd="0" presId="urn:microsoft.com/office/officeart/2018/2/layout/IconVerticalSolidList"/>
    <dgm:cxn modelId="{1DDEE6DA-0F94-49FE-999B-0BB6F2E705EA}" type="presParOf" srcId="{E4592802-FC1F-421E-82B7-474B324D1920}" destId="{A1A7DDEE-9A82-4C3E-8C45-2074751FF581}" srcOrd="1" destOrd="0" presId="urn:microsoft.com/office/officeart/2018/2/layout/IconVerticalSolidList"/>
    <dgm:cxn modelId="{FE876E90-99DC-49D2-BC47-E3C6E30F4F5F}" type="presParOf" srcId="{E4592802-FC1F-421E-82B7-474B324D1920}" destId="{102EB048-AE5B-444E-A508-2C17D6138F42}" srcOrd="2" destOrd="0" presId="urn:microsoft.com/office/officeart/2018/2/layout/IconVerticalSolidList"/>
    <dgm:cxn modelId="{A486DD11-F16B-4DB0-8116-AB669AC5EFCF}" type="presParOf" srcId="{E4592802-FC1F-421E-82B7-474B324D1920}" destId="{88DECF29-F9D6-4484-94EA-7A3C8B10722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125521-B416-420B-AD19-F473FB03C5D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801A86CA-D2E9-4390-B7C8-E37B4343FA77}">
      <dgm:prSet/>
      <dgm:spPr/>
      <dgm:t>
        <a:bodyPr/>
        <a:lstStyle/>
        <a:p>
          <a:pPr>
            <a:lnSpc>
              <a:spcPct val="100000"/>
            </a:lnSpc>
          </a:pPr>
          <a:r>
            <a:rPr lang="it-IT" dirty="0"/>
            <a:t>La caratteristiche fondamentali del </a:t>
          </a:r>
          <a:r>
            <a:rPr lang="it-IT" dirty="0" err="1"/>
            <a:t>craving</a:t>
          </a:r>
          <a:r>
            <a:rPr lang="it-IT" dirty="0"/>
            <a:t> sono l’intensità del desiderio del cibo in nessun modo correlato alla fame e alla scelta del cibo. Si </a:t>
          </a:r>
          <a:r>
            <a:rPr lang="it-IT" dirty="0" err="1"/>
            <a:t>costuisce</a:t>
          </a:r>
          <a:r>
            <a:rPr lang="it-IT" dirty="0"/>
            <a:t> una memoria relativa alla sensorialità connessa alla soddisfazione.</a:t>
          </a:r>
          <a:endParaRPr lang="en-US" dirty="0"/>
        </a:p>
      </dgm:t>
    </dgm:pt>
    <dgm:pt modelId="{F669C0A7-1B50-4298-BD4F-98B07176C50A}" type="parTrans" cxnId="{771013A3-8442-4947-8AE0-6EE7001B8B38}">
      <dgm:prSet/>
      <dgm:spPr/>
      <dgm:t>
        <a:bodyPr/>
        <a:lstStyle/>
        <a:p>
          <a:endParaRPr lang="en-US"/>
        </a:p>
      </dgm:t>
    </dgm:pt>
    <dgm:pt modelId="{CC49FBBC-C04A-4564-8312-03291CFFC81B}" type="sibTrans" cxnId="{771013A3-8442-4947-8AE0-6EE7001B8B38}">
      <dgm:prSet/>
      <dgm:spPr/>
      <dgm:t>
        <a:bodyPr/>
        <a:lstStyle/>
        <a:p>
          <a:endParaRPr lang="en-US"/>
        </a:p>
      </dgm:t>
    </dgm:pt>
    <dgm:pt modelId="{D7227B46-B898-47CE-B168-DC1DC5ECC075}">
      <dgm:prSet/>
      <dgm:spPr/>
      <dgm:t>
        <a:bodyPr/>
        <a:lstStyle/>
        <a:p>
          <a:pPr>
            <a:lnSpc>
              <a:spcPct val="100000"/>
            </a:lnSpc>
          </a:pPr>
          <a:r>
            <a:rPr lang="it-IT" dirty="0"/>
            <a:t>Il concetto di </a:t>
          </a:r>
          <a:r>
            <a:rPr lang="it-IT" dirty="0" err="1"/>
            <a:t>craving</a:t>
          </a:r>
          <a:r>
            <a:rPr lang="it-IT" dirty="0"/>
            <a:t> è centrale nelle dipendenze ed è presente nei disturbi del comportamento alimentare/disturbi dell’alimentazione e della nutrizione</a:t>
          </a:r>
          <a:endParaRPr lang="en-US" dirty="0"/>
        </a:p>
      </dgm:t>
    </dgm:pt>
    <dgm:pt modelId="{940684EF-F947-485E-B2B1-FA111566B9B7}" type="parTrans" cxnId="{F5C73DD1-AABE-411E-82AC-CAD433B58A6D}">
      <dgm:prSet/>
      <dgm:spPr/>
      <dgm:t>
        <a:bodyPr/>
        <a:lstStyle/>
        <a:p>
          <a:endParaRPr lang="en-US"/>
        </a:p>
      </dgm:t>
    </dgm:pt>
    <dgm:pt modelId="{06589718-092C-4CB5-A3ED-6DDCA4570873}" type="sibTrans" cxnId="{F5C73DD1-AABE-411E-82AC-CAD433B58A6D}">
      <dgm:prSet/>
      <dgm:spPr/>
      <dgm:t>
        <a:bodyPr/>
        <a:lstStyle/>
        <a:p>
          <a:endParaRPr lang="en-US"/>
        </a:p>
      </dgm:t>
    </dgm:pt>
    <dgm:pt modelId="{8B3C27F6-5E9D-4D57-A7CA-8E87D74E6EC2}">
      <dgm:prSet/>
      <dgm:spPr/>
      <dgm:t>
        <a:bodyPr/>
        <a:lstStyle/>
        <a:p>
          <a:pPr>
            <a:lnSpc>
              <a:spcPct val="100000"/>
            </a:lnSpc>
          </a:pPr>
          <a:endParaRPr lang="en-US" dirty="0"/>
        </a:p>
      </dgm:t>
    </dgm:pt>
    <dgm:pt modelId="{F0AA7E01-1CFD-4DF4-A74B-0A477308EE9A}" type="parTrans" cxnId="{9B902310-F3DE-458D-8D53-65F480945AA8}">
      <dgm:prSet/>
      <dgm:spPr/>
      <dgm:t>
        <a:bodyPr/>
        <a:lstStyle/>
        <a:p>
          <a:endParaRPr lang="en-US"/>
        </a:p>
      </dgm:t>
    </dgm:pt>
    <dgm:pt modelId="{01FB87C1-A46D-4513-B2E8-362B6441838B}" type="sibTrans" cxnId="{9B902310-F3DE-458D-8D53-65F480945AA8}">
      <dgm:prSet/>
      <dgm:spPr/>
      <dgm:t>
        <a:bodyPr/>
        <a:lstStyle/>
        <a:p>
          <a:endParaRPr lang="en-US"/>
        </a:p>
      </dgm:t>
    </dgm:pt>
    <dgm:pt modelId="{013F1559-647D-4DC7-9269-E2C9586AEDA1}">
      <dgm:prSet/>
      <dgm:spPr/>
      <dgm:t>
        <a:bodyPr/>
        <a:lstStyle/>
        <a:p>
          <a:pPr>
            <a:lnSpc>
              <a:spcPct val="100000"/>
            </a:lnSpc>
          </a:pPr>
          <a:r>
            <a:rPr lang="it-IT"/>
            <a:t>Secondo il DSM-5 pattern alimentari disturbati si possono riscontrare anche nei disturbi depressivi con pattern stagionali o nel disturbo disforico premestruale dove si osserva craving per i carboidrati e sovra-alimentazione</a:t>
          </a:r>
          <a:endParaRPr lang="en-US"/>
        </a:p>
      </dgm:t>
    </dgm:pt>
    <dgm:pt modelId="{9DB55FCE-8AFA-4BBE-A40F-42EE43DABDF1}" type="parTrans" cxnId="{E0DBF316-2FA0-409D-BC42-D30CE77D9AF2}">
      <dgm:prSet/>
      <dgm:spPr/>
      <dgm:t>
        <a:bodyPr/>
        <a:lstStyle/>
        <a:p>
          <a:endParaRPr lang="en-US"/>
        </a:p>
      </dgm:t>
    </dgm:pt>
    <dgm:pt modelId="{96D9330A-3BD9-4767-8E9F-BD8500D3957C}" type="sibTrans" cxnId="{E0DBF316-2FA0-409D-BC42-D30CE77D9AF2}">
      <dgm:prSet/>
      <dgm:spPr/>
      <dgm:t>
        <a:bodyPr/>
        <a:lstStyle/>
        <a:p>
          <a:endParaRPr lang="en-US"/>
        </a:p>
      </dgm:t>
    </dgm:pt>
    <dgm:pt modelId="{D1ABCE90-CD72-E446-8E25-F82FA49963D1}">
      <dgm:prSet/>
      <dgm:spPr/>
      <dgm:t>
        <a:bodyPr/>
        <a:lstStyle/>
        <a:p>
          <a:pPr>
            <a:lnSpc>
              <a:spcPct val="100000"/>
            </a:lnSpc>
          </a:pPr>
          <a:r>
            <a:rPr lang="en-US" dirty="0"/>
            <a:t>Una </a:t>
          </a:r>
          <a:r>
            <a:rPr lang="en-US" dirty="0" err="1"/>
            <a:t>caratteristica</a:t>
          </a:r>
          <a:r>
            <a:rPr lang="en-US" dirty="0"/>
            <a:t> </a:t>
          </a:r>
          <a:r>
            <a:rPr lang="en-US" dirty="0" err="1"/>
            <a:t>fondamentale</a:t>
          </a:r>
          <a:r>
            <a:rPr lang="en-US" dirty="0"/>
            <a:t> </a:t>
          </a:r>
          <a:r>
            <a:rPr lang="en-US" dirty="0" err="1"/>
            <a:t>delle</a:t>
          </a:r>
          <a:r>
            <a:rPr lang="en-US" dirty="0"/>
            <a:t> </a:t>
          </a:r>
          <a:r>
            <a:rPr lang="en-US" dirty="0" err="1"/>
            <a:t>dipendenze</a:t>
          </a:r>
          <a:r>
            <a:rPr lang="en-US" dirty="0"/>
            <a:t> da </a:t>
          </a:r>
          <a:r>
            <a:rPr lang="en-US" dirty="0" err="1"/>
            <a:t>sostanze</a:t>
          </a:r>
          <a:r>
            <a:rPr lang="en-US" dirty="0"/>
            <a:t> </a:t>
          </a:r>
          <a:r>
            <a:rPr lang="en-US" dirty="0" err="1"/>
            <a:t>è</a:t>
          </a:r>
          <a:r>
            <a:rPr lang="en-US" dirty="0"/>
            <a:t> la </a:t>
          </a:r>
          <a:r>
            <a:rPr lang="en-US" dirty="0" err="1"/>
            <a:t>presenza</a:t>
          </a:r>
          <a:r>
            <a:rPr lang="en-US" dirty="0"/>
            <a:t> di craving per la </a:t>
          </a:r>
          <a:r>
            <a:rPr lang="en-US" dirty="0" err="1"/>
            <a:t>sostanza</a:t>
          </a:r>
          <a:r>
            <a:rPr lang="en-US" dirty="0"/>
            <a:t> </a:t>
          </a:r>
          <a:r>
            <a:rPr lang="en-US" dirty="0" err="1"/>
            <a:t>soprattutto</a:t>
          </a:r>
          <a:r>
            <a:rPr lang="en-US" dirty="0"/>
            <a:t> </a:t>
          </a:r>
          <a:r>
            <a:rPr lang="en-US" dirty="0" err="1"/>
            <a:t>quando</a:t>
          </a:r>
          <a:r>
            <a:rPr lang="en-US" dirty="0"/>
            <a:t> la persona </a:t>
          </a:r>
          <a:r>
            <a:rPr lang="en-US" dirty="0" err="1"/>
            <a:t>è</a:t>
          </a:r>
          <a:r>
            <a:rPr lang="en-US" dirty="0"/>
            <a:t> </a:t>
          </a:r>
          <a:r>
            <a:rPr lang="en-US" dirty="0" err="1"/>
            <a:t>esposta</a:t>
          </a:r>
          <a:r>
            <a:rPr lang="en-US" dirty="0"/>
            <a:t> a </a:t>
          </a:r>
          <a:r>
            <a:rPr lang="en-US" dirty="0" err="1"/>
            <a:t>stimoli</a:t>
          </a:r>
          <a:r>
            <a:rPr lang="en-US" dirty="0"/>
            <a:t> </a:t>
          </a:r>
          <a:r>
            <a:rPr lang="en-US" dirty="0" err="1"/>
            <a:t>legati</a:t>
          </a:r>
          <a:r>
            <a:rPr lang="en-US" dirty="0"/>
            <a:t> </a:t>
          </a:r>
          <a:r>
            <a:rPr lang="en-US" dirty="0" err="1"/>
            <a:t>all’uso</a:t>
          </a:r>
          <a:r>
            <a:rPr lang="en-US" dirty="0"/>
            <a:t> </a:t>
          </a:r>
          <a:r>
            <a:rPr lang="en-US" dirty="0" err="1"/>
            <a:t>della</a:t>
          </a:r>
          <a:r>
            <a:rPr lang="en-US" dirty="0"/>
            <a:t> </a:t>
          </a:r>
          <a:r>
            <a:rPr lang="en-US" dirty="0" err="1"/>
            <a:t>sostanza</a:t>
          </a:r>
          <a:r>
            <a:rPr lang="en-US" dirty="0"/>
            <a:t>. </a:t>
          </a:r>
        </a:p>
      </dgm:t>
    </dgm:pt>
    <dgm:pt modelId="{2FF2B731-23EC-1A43-B3E5-E4DD4BDBC4B9}" type="parTrans" cxnId="{B32AD4B4-817A-4A44-8DCB-8990E91134DB}">
      <dgm:prSet/>
      <dgm:spPr/>
      <dgm:t>
        <a:bodyPr/>
        <a:lstStyle/>
        <a:p>
          <a:endParaRPr lang="it-IT"/>
        </a:p>
      </dgm:t>
    </dgm:pt>
    <dgm:pt modelId="{37632248-4733-2D44-B6C6-C709A551969A}" type="sibTrans" cxnId="{B32AD4B4-817A-4A44-8DCB-8990E91134DB}">
      <dgm:prSet/>
      <dgm:spPr/>
      <dgm:t>
        <a:bodyPr/>
        <a:lstStyle/>
        <a:p>
          <a:endParaRPr lang="it-IT"/>
        </a:p>
      </dgm:t>
    </dgm:pt>
    <dgm:pt modelId="{A91C292D-29A5-B84F-9FF5-B1F2CAF250A3}">
      <dgm:prSet/>
      <dgm:spPr/>
      <dgm:t>
        <a:bodyPr/>
        <a:lstStyle/>
        <a:p>
          <a:pPr>
            <a:lnSpc>
              <a:spcPct val="100000"/>
            </a:lnSpc>
          </a:pPr>
          <a:r>
            <a:rPr lang="en-US" dirty="0" err="1"/>
            <a:t>Anche</a:t>
          </a:r>
          <a:r>
            <a:rPr lang="en-US" dirty="0"/>
            <a:t> </a:t>
          </a:r>
          <a:r>
            <a:rPr lang="en-US" dirty="0" err="1"/>
            <a:t>nei</a:t>
          </a:r>
          <a:r>
            <a:rPr lang="en-US" dirty="0"/>
            <a:t> </a:t>
          </a:r>
          <a:r>
            <a:rPr lang="en-US" dirty="0" err="1"/>
            <a:t>comportamenti</a:t>
          </a:r>
          <a:r>
            <a:rPr lang="en-US" dirty="0"/>
            <a:t> </a:t>
          </a:r>
          <a:r>
            <a:rPr lang="en-US" dirty="0" err="1"/>
            <a:t>alimentari</a:t>
          </a:r>
          <a:r>
            <a:rPr lang="en-US" dirty="0"/>
            <a:t> il craving </a:t>
          </a:r>
          <a:r>
            <a:rPr lang="en-US" dirty="0" err="1"/>
            <a:t>può</a:t>
          </a:r>
          <a:r>
            <a:rPr lang="en-US" dirty="0"/>
            <a:t> </a:t>
          </a:r>
          <a:r>
            <a:rPr lang="en-US" dirty="0" err="1"/>
            <a:t>mostrare</a:t>
          </a:r>
          <a:r>
            <a:rPr lang="en-US" dirty="0"/>
            <a:t> </a:t>
          </a:r>
          <a:r>
            <a:rPr lang="en-US" dirty="0" err="1"/>
            <a:t>oscillazioni</a:t>
          </a:r>
          <a:r>
            <a:rPr lang="en-US" dirty="0"/>
            <a:t> </a:t>
          </a:r>
          <a:r>
            <a:rPr lang="en-US" dirty="0" err="1"/>
            <a:t>situazionali</a:t>
          </a:r>
          <a:r>
            <a:rPr lang="en-US" dirty="0"/>
            <a:t> e </a:t>
          </a:r>
          <a:r>
            <a:rPr lang="en-US" dirty="0" err="1"/>
            <a:t>stimoli</a:t>
          </a:r>
          <a:r>
            <a:rPr lang="en-US" dirty="0"/>
            <a:t> </a:t>
          </a:r>
          <a:r>
            <a:rPr lang="en-US" dirty="0" err="1"/>
            <a:t>interni</a:t>
          </a:r>
          <a:r>
            <a:rPr lang="en-US" dirty="0"/>
            <a:t> ed </a:t>
          </a:r>
          <a:r>
            <a:rPr lang="en-US" dirty="0" err="1"/>
            <a:t>esterni</a:t>
          </a:r>
          <a:r>
            <a:rPr lang="en-US" dirty="0"/>
            <a:t> </a:t>
          </a:r>
          <a:r>
            <a:rPr lang="en-US" dirty="0" err="1"/>
            <a:t>possono</a:t>
          </a:r>
          <a:r>
            <a:rPr lang="en-US" dirty="0"/>
            <a:t> dare </a:t>
          </a:r>
          <a:r>
            <a:rPr lang="en-US" dirty="0" err="1"/>
            <a:t>luogo</a:t>
          </a:r>
          <a:r>
            <a:rPr lang="en-US" dirty="0"/>
            <a:t> ad emotional o situational eating</a:t>
          </a:r>
        </a:p>
      </dgm:t>
    </dgm:pt>
    <dgm:pt modelId="{28B939C8-52C8-5141-945E-4873FDCCA841}" type="parTrans" cxnId="{A81179F1-7251-5B4D-941C-BEB489BD57B5}">
      <dgm:prSet/>
      <dgm:spPr/>
      <dgm:t>
        <a:bodyPr/>
        <a:lstStyle/>
        <a:p>
          <a:endParaRPr lang="it-IT"/>
        </a:p>
      </dgm:t>
    </dgm:pt>
    <dgm:pt modelId="{2D76223F-FFBD-1C47-8C7B-366E447C7719}" type="sibTrans" cxnId="{A81179F1-7251-5B4D-941C-BEB489BD57B5}">
      <dgm:prSet/>
      <dgm:spPr/>
      <dgm:t>
        <a:bodyPr/>
        <a:lstStyle/>
        <a:p>
          <a:endParaRPr lang="it-IT"/>
        </a:p>
      </dgm:t>
    </dgm:pt>
    <dgm:pt modelId="{F2307CC9-A6FC-49EB-BD57-DC2C5B41F3A9}" type="pres">
      <dgm:prSet presAssocID="{CE125521-B416-420B-AD19-F473FB03C5DD}" presName="root" presStyleCnt="0">
        <dgm:presLayoutVars>
          <dgm:dir/>
          <dgm:resizeHandles val="exact"/>
        </dgm:presLayoutVars>
      </dgm:prSet>
      <dgm:spPr/>
    </dgm:pt>
    <dgm:pt modelId="{A71418E5-7B8C-4CE6-AFD1-88DB8004E185}" type="pres">
      <dgm:prSet presAssocID="{801A86CA-D2E9-4390-B7C8-E37B4343FA77}" presName="compNode" presStyleCnt="0"/>
      <dgm:spPr/>
    </dgm:pt>
    <dgm:pt modelId="{02538D03-5E2F-4118-A387-A320F85F329C}" type="pres">
      <dgm:prSet presAssocID="{801A86CA-D2E9-4390-B7C8-E37B4343FA77}" presName="bgRect" presStyleLbl="bgShp" presStyleIdx="0" presStyleCnt="6"/>
      <dgm:spPr/>
    </dgm:pt>
    <dgm:pt modelId="{5E422E9B-974C-48C8-B1DE-41505C738851}" type="pres">
      <dgm:prSet presAssocID="{801A86CA-D2E9-4390-B7C8-E37B4343FA77}"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ork and knife"/>
        </a:ext>
      </dgm:extLst>
    </dgm:pt>
    <dgm:pt modelId="{FA7F45A5-A3B9-4D20-8205-DC629BF7DC49}" type="pres">
      <dgm:prSet presAssocID="{801A86CA-D2E9-4390-B7C8-E37B4343FA77}" presName="spaceRect" presStyleCnt="0"/>
      <dgm:spPr/>
    </dgm:pt>
    <dgm:pt modelId="{AC558913-8971-4E96-AD1F-435AC03145DA}" type="pres">
      <dgm:prSet presAssocID="{801A86CA-D2E9-4390-B7C8-E37B4343FA77}" presName="parTx" presStyleLbl="revTx" presStyleIdx="0" presStyleCnt="6">
        <dgm:presLayoutVars>
          <dgm:chMax val="0"/>
          <dgm:chPref val="0"/>
        </dgm:presLayoutVars>
      </dgm:prSet>
      <dgm:spPr/>
    </dgm:pt>
    <dgm:pt modelId="{6CD6EE83-0014-4BC7-B27B-16C554289406}" type="pres">
      <dgm:prSet presAssocID="{CC49FBBC-C04A-4564-8312-03291CFFC81B}" presName="sibTrans" presStyleCnt="0"/>
      <dgm:spPr/>
    </dgm:pt>
    <dgm:pt modelId="{5303868C-48FB-41C1-956B-DB28CFB89EE1}" type="pres">
      <dgm:prSet presAssocID="{D7227B46-B898-47CE-B168-DC1DC5ECC075}" presName="compNode" presStyleCnt="0"/>
      <dgm:spPr/>
    </dgm:pt>
    <dgm:pt modelId="{416273BC-1EF9-47A7-BDFA-A52A5A75C0C4}" type="pres">
      <dgm:prSet presAssocID="{D7227B46-B898-47CE-B168-DC1DC5ECC075}" presName="bgRect" presStyleLbl="bgShp" presStyleIdx="1" presStyleCnt="6"/>
      <dgm:spPr/>
    </dgm:pt>
    <dgm:pt modelId="{902BCC27-28FA-456E-BB69-34E98C2212B5}" type="pres">
      <dgm:prSet presAssocID="{D7227B46-B898-47CE-B168-DC1DC5ECC075}"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egno di spunta"/>
        </a:ext>
      </dgm:extLst>
    </dgm:pt>
    <dgm:pt modelId="{F58CC607-7D23-434D-8B93-BC4180179BAA}" type="pres">
      <dgm:prSet presAssocID="{D7227B46-B898-47CE-B168-DC1DC5ECC075}" presName="spaceRect" presStyleCnt="0"/>
      <dgm:spPr/>
    </dgm:pt>
    <dgm:pt modelId="{92CAF56C-A70B-46C4-B704-A78102616169}" type="pres">
      <dgm:prSet presAssocID="{D7227B46-B898-47CE-B168-DC1DC5ECC075}" presName="parTx" presStyleLbl="revTx" presStyleIdx="1" presStyleCnt="6">
        <dgm:presLayoutVars>
          <dgm:chMax val="0"/>
          <dgm:chPref val="0"/>
        </dgm:presLayoutVars>
      </dgm:prSet>
      <dgm:spPr/>
    </dgm:pt>
    <dgm:pt modelId="{CF1E9EFD-145E-49A1-AC29-A17F0B6B62EA}" type="pres">
      <dgm:prSet presAssocID="{06589718-092C-4CB5-A3ED-6DDCA4570873}" presName="sibTrans" presStyleCnt="0"/>
      <dgm:spPr/>
    </dgm:pt>
    <dgm:pt modelId="{3774F835-FC5C-4D2F-BDD3-583914DE64D2}" type="pres">
      <dgm:prSet presAssocID="{8B3C27F6-5E9D-4D57-A7CA-8E87D74E6EC2}" presName="compNode" presStyleCnt="0"/>
      <dgm:spPr/>
    </dgm:pt>
    <dgm:pt modelId="{F90BBABA-AE81-498A-9F22-2669E124675D}" type="pres">
      <dgm:prSet presAssocID="{8B3C27F6-5E9D-4D57-A7CA-8E87D74E6EC2}" presName="bgRect" presStyleLbl="bgShp" presStyleIdx="2" presStyleCnt="6" custLinFactY="213459" custLinFactNeighborX="264" custLinFactNeighborY="300000"/>
      <dgm:spPr/>
    </dgm:pt>
    <dgm:pt modelId="{45D34588-8991-494F-AD8F-1BA8560DDE79}" type="pres">
      <dgm:prSet presAssocID="{8B3C27F6-5E9D-4D57-A7CA-8E87D74E6EC2}"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Avocado"/>
        </a:ext>
      </dgm:extLst>
    </dgm:pt>
    <dgm:pt modelId="{0CB8703F-E711-493E-BD11-80B16330F7F6}" type="pres">
      <dgm:prSet presAssocID="{8B3C27F6-5E9D-4D57-A7CA-8E87D74E6EC2}" presName="spaceRect" presStyleCnt="0"/>
      <dgm:spPr/>
    </dgm:pt>
    <dgm:pt modelId="{F0D2DCA5-0007-4B72-B62D-BF8A27897B3A}" type="pres">
      <dgm:prSet presAssocID="{8B3C27F6-5E9D-4D57-A7CA-8E87D74E6EC2}" presName="parTx" presStyleLbl="revTx" presStyleIdx="2" presStyleCnt="6">
        <dgm:presLayoutVars>
          <dgm:chMax val="0"/>
          <dgm:chPref val="0"/>
        </dgm:presLayoutVars>
      </dgm:prSet>
      <dgm:spPr/>
    </dgm:pt>
    <dgm:pt modelId="{9562E21A-5F13-42CA-8EE0-A6534DD6BC8E}" type="pres">
      <dgm:prSet presAssocID="{01FB87C1-A46D-4513-B2E8-362B6441838B}" presName="sibTrans" presStyleCnt="0"/>
      <dgm:spPr/>
    </dgm:pt>
    <dgm:pt modelId="{28D99830-CFFE-41EF-91EC-FD631A45B672}" type="pres">
      <dgm:prSet presAssocID="{013F1559-647D-4DC7-9269-E2C9586AEDA1}" presName="compNode" presStyleCnt="0"/>
      <dgm:spPr/>
    </dgm:pt>
    <dgm:pt modelId="{48A74266-C467-4EF6-BB9F-C233F5FEFE5B}" type="pres">
      <dgm:prSet presAssocID="{013F1559-647D-4DC7-9269-E2C9586AEDA1}" presName="bgRect" presStyleLbl="bgShp" presStyleIdx="3" presStyleCnt="6" custLinFactNeighborX="29" custLinFactNeighborY="13960"/>
      <dgm:spPr/>
    </dgm:pt>
    <dgm:pt modelId="{77D98B87-587E-4929-898C-89F0922336F6}" type="pres">
      <dgm:prSet presAssocID="{013F1559-647D-4DC7-9269-E2C9586AEDA1}"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mande"/>
        </a:ext>
      </dgm:extLst>
    </dgm:pt>
    <dgm:pt modelId="{A8981694-DF19-45CC-87FD-45B44BD88C17}" type="pres">
      <dgm:prSet presAssocID="{013F1559-647D-4DC7-9269-E2C9586AEDA1}" presName="spaceRect" presStyleCnt="0"/>
      <dgm:spPr/>
    </dgm:pt>
    <dgm:pt modelId="{375BBADE-9D68-4695-B0F7-55463DF2F600}" type="pres">
      <dgm:prSet presAssocID="{013F1559-647D-4DC7-9269-E2C9586AEDA1}" presName="parTx" presStyleLbl="revTx" presStyleIdx="3" presStyleCnt="6">
        <dgm:presLayoutVars>
          <dgm:chMax val="0"/>
          <dgm:chPref val="0"/>
        </dgm:presLayoutVars>
      </dgm:prSet>
      <dgm:spPr/>
    </dgm:pt>
    <dgm:pt modelId="{4106BAE4-56DB-404F-AD47-9D4B16A90E1A}" type="pres">
      <dgm:prSet presAssocID="{96D9330A-3BD9-4767-8E9F-BD8500D3957C}" presName="sibTrans" presStyleCnt="0"/>
      <dgm:spPr/>
    </dgm:pt>
    <dgm:pt modelId="{38B780C3-787A-B142-85E6-53BA3A6DB72B}" type="pres">
      <dgm:prSet presAssocID="{D1ABCE90-CD72-E446-8E25-F82FA49963D1}" presName="compNode" presStyleCnt="0"/>
      <dgm:spPr/>
    </dgm:pt>
    <dgm:pt modelId="{FEC525E6-E642-B343-B8A2-72F45A61690A}" type="pres">
      <dgm:prSet presAssocID="{D1ABCE90-CD72-E446-8E25-F82FA49963D1}" presName="bgRect" presStyleLbl="bgShp" presStyleIdx="4" presStyleCnt="6"/>
      <dgm:spPr/>
    </dgm:pt>
    <dgm:pt modelId="{2FC8A505-8B49-6A4A-B011-CD0E9575076A}" type="pres">
      <dgm:prSet presAssocID="{D1ABCE90-CD72-E446-8E25-F82FA49963D1}" presName="iconRect" presStyleLbl="node1" presStyleIdx="4" presStyleCnt="6"/>
      <dgm:spPr/>
    </dgm:pt>
    <dgm:pt modelId="{12A85BC3-FC99-1342-8295-C7AD7944FC38}" type="pres">
      <dgm:prSet presAssocID="{D1ABCE90-CD72-E446-8E25-F82FA49963D1}" presName="spaceRect" presStyleCnt="0"/>
      <dgm:spPr/>
    </dgm:pt>
    <dgm:pt modelId="{2CE227DC-97FD-D449-AD2B-41E77E4049DB}" type="pres">
      <dgm:prSet presAssocID="{D1ABCE90-CD72-E446-8E25-F82FA49963D1}" presName="parTx" presStyleLbl="revTx" presStyleIdx="4" presStyleCnt="6">
        <dgm:presLayoutVars>
          <dgm:chMax val="0"/>
          <dgm:chPref val="0"/>
        </dgm:presLayoutVars>
      </dgm:prSet>
      <dgm:spPr/>
    </dgm:pt>
    <dgm:pt modelId="{4062ADAF-78B5-DD4A-93C2-632EC988F0ED}" type="pres">
      <dgm:prSet presAssocID="{37632248-4733-2D44-B6C6-C709A551969A}" presName="sibTrans" presStyleCnt="0"/>
      <dgm:spPr/>
    </dgm:pt>
    <dgm:pt modelId="{E9427AB8-C92A-4349-A5DC-5CAFF2ADA2F6}" type="pres">
      <dgm:prSet presAssocID="{A91C292D-29A5-B84F-9FF5-B1F2CAF250A3}" presName="compNode" presStyleCnt="0"/>
      <dgm:spPr/>
    </dgm:pt>
    <dgm:pt modelId="{EB656927-A617-2441-97F5-B312C693782F}" type="pres">
      <dgm:prSet presAssocID="{A91C292D-29A5-B84F-9FF5-B1F2CAF250A3}" presName="bgRect" presStyleLbl="bgShp" presStyleIdx="5" presStyleCnt="6"/>
      <dgm:spPr/>
    </dgm:pt>
    <dgm:pt modelId="{A2C7EFD8-7DF3-6A4B-B3D4-314F13A51284}" type="pres">
      <dgm:prSet presAssocID="{A91C292D-29A5-B84F-9FF5-B1F2CAF250A3}" presName="iconRect" presStyleLbl="node1" presStyleIdx="5" presStyleCnt="6"/>
      <dgm:spPr/>
    </dgm:pt>
    <dgm:pt modelId="{B0B3977A-CBDF-364E-A19B-86F986973B57}" type="pres">
      <dgm:prSet presAssocID="{A91C292D-29A5-B84F-9FF5-B1F2CAF250A3}" presName="spaceRect" presStyleCnt="0"/>
      <dgm:spPr/>
    </dgm:pt>
    <dgm:pt modelId="{D3861045-8EE4-B543-85E1-973142E45DD2}" type="pres">
      <dgm:prSet presAssocID="{A91C292D-29A5-B84F-9FF5-B1F2CAF250A3}" presName="parTx" presStyleLbl="revTx" presStyleIdx="5" presStyleCnt="6">
        <dgm:presLayoutVars>
          <dgm:chMax val="0"/>
          <dgm:chPref val="0"/>
        </dgm:presLayoutVars>
      </dgm:prSet>
      <dgm:spPr/>
    </dgm:pt>
  </dgm:ptLst>
  <dgm:cxnLst>
    <dgm:cxn modelId="{D06B0507-8291-49E1-B561-272F7FFB1646}" type="presOf" srcId="{801A86CA-D2E9-4390-B7C8-E37B4343FA77}" destId="{AC558913-8971-4E96-AD1F-435AC03145DA}" srcOrd="0" destOrd="0" presId="urn:microsoft.com/office/officeart/2018/2/layout/IconVerticalSolidList"/>
    <dgm:cxn modelId="{9B902310-F3DE-458D-8D53-65F480945AA8}" srcId="{CE125521-B416-420B-AD19-F473FB03C5DD}" destId="{8B3C27F6-5E9D-4D57-A7CA-8E87D74E6EC2}" srcOrd="2" destOrd="0" parTransId="{F0AA7E01-1CFD-4DF4-A74B-0A477308EE9A}" sibTransId="{01FB87C1-A46D-4513-B2E8-362B6441838B}"/>
    <dgm:cxn modelId="{E0DBF316-2FA0-409D-BC42-D30CE77D9AF2}" srcId="{CE125521-B416-420B-AD19-F473FB03C5DD}" destId="{013F1559-647D-4DC7-9269-E2C9586AEDA1}" srcOrd="3" destOrd="0" parTransId="{9DB55FCE-8AFA-4BBE-A40F-42EE43DABDF1}" sibTransId="{96D9330A-3BD9-4767-8E9F-BD8500D3957C}"/>
    <dgm:cxn modelId="{3E084A6A-DDBA-F14C-9DCB-782684693207}" type="presOf" srcId="{A91C292D-29A5-B84F-9FF5-B1F2CAF250A3}" destId="{D3861045-8EE4-B543-85E1-973142E45DD2}" srcOrd="0" destOrd="0" presId="urn:microsoft.com/office/officeart/2018/2/layout/IconVerticalSolidList"/>
    <dgm:cxn modelId="{4D425976-7483-41BF-AD73-D85C9DC45F7A}" type="presOf" srcId="{D7227B46-B898-47CE-B168-DC1DC5ECC075}" destId="{92CAF56C-A70B-46C4-B704-A78102616169}" srcOrd="0" destOrd="0" presId="urn:microsoft.com/office/officeart/2018/2/layout/IconVerticalSolidList"/>
    <dgm:cxn modelId="{92A10C8B-86AE-4CC8-AAAC-0EA66731CF05}" type="presOf" srcId="{CE125521-B416-420B-AD19-F473FB03C5DD}" destId="{F2307CC9-A6FC-49EB-BD57-DC2C5B41F3A9}" srcOrd="0" destOrd="0" presId="urn:microsoft.com/office/officeart/2018/2/layout/IconVerticalSolidList"/>
    <dgm:cxn modelId="{771013A3-8442-4947-8AE0-6EE7001B8B38}" srcId="{CE125521-B416-420B-AD19-F473FB03C5DD}" destId="{801A86CA-D2E9-4390-B7C8-E37B4343FA77}" srcOrd="0" destOrd="0" parTransId="{F669C0A7-1B50-4298-BD4F-98B07176C50A}" sibTransId="{CC49FBBC-C04A-4564-8312-03291CFFC81B}"/>
    <dgm:cxn modelId="{4B5A33AC-5A27-4A35-8252-799D453279F0}" type="presOf" srcId="{8B3C27F6-5E9D-4D57-A7CA-8E87D74E6EC2}" destId="{F0D2DCA5-0007-4B72-B62D-BF8A27897B3A}" srcOrd="0" destOrd="0" presId="urn:microsoft.com/office/officeart/2018/2/layout/IconVerticalSolidList"/>
    <dgm:cxn modelId="{B32AD4B4-817A-4A44-8DCB-8990E91134DB}" srcId="{CE125521-B416-420B-AD19-F473FB03C5DD}" destId="{D1ABCE90-CD72-E446-8E25-F82FA49963D1}" srcOrd="4" destOrd="0" parTransId="{2FF2B731-23EC-1A43-B3E5-E4DD4BDBC4B9}" sibTransId="{37632248-4733-2D44-B6C6-C709A551969A}"/>
    <dgm:cxn modelId="{F5C73DD1-AABE-411E-82AC-CAD433B58A6D}" srcId="{CE125521-B416-420B-AD19-F473FB03C5DD}" destId="{D7227B46-B898-47CE-B168-DC1DC5ECC075}" srcOrd="1" destOrd="0" parTransId="{940684EF-F947-485E-B2B1-FA111566B9B7}" sibTransId="{06589718-092C-4CB5-A3ED-6DDCA4570873}"/>
    <dgm:cxn modelId="{B8C629D7-39AC-9A49-BD0F-75C8A420F529}" type="presOf" srcId="{D1ABCE90-CD72-E446-8E25-F82FA49963D1}" destId="{2CE227DC-97FD-D449-AD2B-41E77E4049DB}" srcOrd="0" destOrd="0" presId="urn:microsoft.com/office/officeart/2018/2/layout/IconVerticalSolidList"/>
    <dgm:cxn modelId="{7869D7E9-5B65-4AF3-9A10-486338B5F026}" type="presOf" srcId="{013F1559-647D-4DC7-9269-E2C9586AEDA1}" destId="{375BBADE-9D68-4695-B0F7-55463DF2F600}" srcOrd="0" destOrd="0" presId="urn:microsoft.com/office/officeart/2018/2/layout/IconVerticalSolidList"/>
    <dgm:cxn modelId="{A81179F1-7251-5B4D-941C-BEB489BD57B5}" srcId="{CE125521-B416-420B-AD19-F473FB03C5DD}" destId="{A91C292D-29A5-B84F-9FF5-B1F2CAF250A3}" srcOrd="5" destOrd="0" parTransId="{28B939C8-52C8-5141-945E-4873FDCCA841}" sibTransId="{2D76223F-FFBD-1C47-8C7B-366E447C7719}"/>
    <dgm:cxn modelId="{0E791C9C-67A2-48E1-AFA8-4388E97CC604}" type="presParOf" srcId="{F2307CC9-A6FC-49EB-BD57-DC2C5B41F3A9}" destId="{A71418E5-7B8C-4CE6-AFD1-88DB8004E185}" srcOrd="0" destOrd="0" presId="urn:microsoft.com/office/officeart/2018/2/layout/IconVerticalSolidList"/>
    <dgm:cxn modelId="{574BCF4E-48AB-46BC-B364-E56D3E79F934}" type="presParOf" srcId="{A71418E5-7B8C-4CE6-AFD1-88DB8004E185}" destId="{02538D03-5E2F-4118-A387-A320F85F329C}" srcOrd="0" destOrd="0" presId="urn:microsoft.com/office/officeart/2018/2/layout/IconVerticalSolidList"/>
    <dgm:cxn modelId="{2EE4F824-25DC-4563-B9F8-62D5BD26E7D4}" type="presParOf" srcId="{A71418E5-7B8C-4CE6-AFD1-88DB8004E185}" destId="{5E422E9B-974C-48C8-B1DE-41505C738851}" srcOrd="1" destOrd="0" presId="urn:microsoft.com/office/officeart/2018/2/layout/IconVerticalSolidList"/>
    <dgm:cxn modelId="{2D2A489A-6A6D-4FC6-8CA6-53A808CCF38E}" type="presParOf" srcId="{A71418E5-7B8C-4CE6-AFD1-88DB8004E185}" destId="{FA7F45A5-A3B9-4D20-8205-DC629BF7DC49}" srcOrd="2" destOrd="0" presId="urn:microsoft.com/office/officeart/2018/2/layout/IconVerticalSolidList"/>
    <dgm:cxn modelId="{C77A7148-C544-4B68-8619-30C553F7259C}" type="presParOf" srcId="{A71418E5-7B8C-4CE6-AFD1-88DB8004E185}" destId="{AC558913-8971-4E96-AD1F-435AC03145DA}" srcOrd="3" destOrd="0" presId="urn:microsoft.com/office/officeart/2018/2/layout/IconVerticalSolidList"/>
    <dgm:cxn modelId="{6B8675F3-B117-4F94-93CD-887FF8FC2FC6}" type="presParOf" srcId="{F2307CC9-A6FC-49EB-BD57-DC2C5B41F3A9}" destId="{6CD6EE83-0014-4BC7-B27B-16C554289406}" srcOrd="1" destOrd="0" presId="urn:microsoft.com/office/officeart/2018/2/layout/IconVerticalSolidList"/>
    <dgm:cxn modelId="{905D19FA-A937-4381-9D85-D7648D13D51D}" type="presParOf" srcId="{F2307CC9-A6FC-49EB-BD57-DC2C5B41F3A9}" destId="{5303868C-48FB-41C1-956B-DB28CFB89EE1}" srcOrd="2" destOrd="0" presId="urn:microsoft.com/office/officeart/2018/2/layout/IconVerticalSolidList"/>
    <dgm:cxn modelId="{14A9999C-4A8C-4436-9CA4-06E302C78C05}" type="presParOf" srcId="{5303868C-48FB-41C1-956B-DB28CFB89EE1}" destId="{416273BC-1EF9-47A7-BDFA-A52A5A75C0C4}" srcOrd="0" destOrd="0" presId="urn:microsoft.com/office/officeart/2018/2/layout/IconVerticalSolidList"/>
    <dgm:cxn modelId="{EC40A9EE-B9B0-4DAF-9993-0C55724211DD}" type="presParOf" srcId="{5303868C-48FB-41C1-956B-DB28CFB89EE1}" destId="{902BCC27-28FA-456E-BB69-34E98C2212B5}" srcOrd="1" destOrd="0" presId="urn:microsoft.com/office/officeart/2018/2/layout/IconVerticalSolidList"/>
    <dgm:cxn modelId="{A7E79F69-0D64-4F6C-8E9C-4C479861809F}" type="presParOf" srcId="{5303868C-48FB-41C1-956B-DB28CFB89EE1}" destId="{F58CC607-7D23-434D-8B93-BC4180179BAA}" srcOrd="2" destOrd="0" presId="urn:microsoft.com/office/officeart/2018/2/layout/IconVerticalSolidList"/>
    <dgm:cxn modelId="{11A1FAE0-8FA3-49C3-9D32-9DB3027C4584}" type="presParOf" srcId="{5303868C-48FB-41C1-956B-DB28CFB89EE1}" destId="{92CAF56C-A70B-46C4-B704-A78102616169}" srcOrd="3" destOrd="0" presId="urn:microsoft.com/office/officeart/2018/2/layout/IconVerticalSolidList"/>
    <dgm:cxn modelId="{09702ED3-38B7-4E66-9C3E-9CE27162EA2D}" type="presParOf" srcId="{F2307CC9-A6FC-49EB-BD57-DC2C5B41F3A9}" destId="{CF1E9EFD-145E-49A1-AC29-A17F0B6B62EA}" srcOrd="3" destOrd="0" presId="urn:microsoft.com/office/officeart/2018/2/layout/IconVerticalSolidList"/>
    <dgm:cxn modelId="{22CA204C-5285-44A1-AD31-E03504B569B2}" type="presParOf" srcId="{F2307CC9-A6FC-49EB-BD57-DC2C5B41F3A9}" destId="{3774F835-FC5C-4D2F-BDD3-583914DE64D2}" srcOrd="4" destOrd="0" presId="urn:microsoft.com/office/officeart/2018/2/layout/IconVerticalSolidList"/>
    <dgm:cxn modelId="{46AB7986-FC54-4580-841E-BEA246DCAC08}" type="presParOf" srcId="{3774F835-FC5C-4D2F-BDD3-583914DE64D2}" destId="{F90BBABA-AE81-498A-9F22-2669E124675D}" srcOrd="0" destOrd="0" presId="urn:microsoft.com/office/officeart/2018/2/layout/IconVerticalSolidList"/>
    <dgm:cxn modelId="{3D352CED-7B7C-45BB-983F-0F70249B6B82}" type="presParOf" srcId="{3774F835-FC5C-4D2F-BDD3-583914DE64D2}" destId="{45D34588-8991-494F-AD8F-1BA8560DDE79}" srcOrd="1" destOrd="0" presId="urn:microsoft.com/office/officeart/2018/2/layout/IconVerticalSolidList"/>
    <dgm:cxn modelId="{FF4DBCF1-6453-42C3-82EE-9B16B4D08F88}" type="presParOf" srcId="{3774F835-FC5C-4D2F-BDD3-583914DE64D2}" destId="{0CB8703F-E711-493E-BD11-80B16330F7F6}" srcOrd="2" destOrd="0" presId="urn:microsoft.com/office/officeart/2018/2/layout/IconVerticalSolidList"/>
    <dgm:cxn modelId="{7199F852-5EBB-4C07-BCF9-851FF8707B67}" type="presParOf" srcId="{3774F835-FC5C-4D2F-BDD3-583914DE64D2}" destId="{F0D2DCA5-0007-4B72-B62D-BF8A27897B3A}" srcOrd="3" destOrd="0" presId="urn:microsoft.com/office/officeart/2018/2/layout/IconVerticalSolidList"/>
    <dgm:cxn modelId="{3371E084-AF13-4FE0-929F-7BC137EB0C9D}" type="presParOf" srcId="{F2307CC9-A6FC-49EB-BD57-DC2C5B41F3A9}" destId="{9562E21A-5F13-42CA-8EE0-A6534DD6BC8E}" srcOrd="5" destOrd="0" presId="urn:microsoft.com/office/officeart/2018/2/layout/IconVerticalSolidList"/>
    <dgm:cxn modelId="{CC5CA8F6-D7B2-491C-8D03-6AD876BEA25D}" type="presParOf" srcId="{F2307CC9-A6FC-49EB-BD57-DC2C5B41F3A9}" destId="{28D99830-CFFE-41EF-91EC-FD631A45B672}" srcOrd="6" destOrd="0" presId="urn:microsoft.com/office/officeart/2018/2/layout/IconVerticalSolidList"/>
    <dgm:cxn modelId="{E84AB602-E825-495C-9DDA-3DDB85FBFA34}" type="presParOf" srcId="{28D99830-CFFE-41EF-91EC-FD631A45B672}" destId="{48A74266-C467-4EF6-BB9F-C233F5FEFE5B}" srcOrd="0" destOrd="0" presId="urn:microsoft.com/office/officeart/2018/2/layout/IconVerticalSolidList"/>
    <dgm:cxn modelId="{FC511D6D-DAE4-47C6-8BB4-4ACBCF110A16}" type="presParOf" srcId="{28D99830-CFFE-41EF-91EC-FD631A45B672}" destId="{77D98B87-587E-4929-898C-89F0922336F6}" srcOrd="1" destOrd="0" presId="urn:microsoft.com/office/officeart/2018/2/layout/IconVerticalSolidList"/>
    <dgm:cxn modelId="{4421201D-B9B4-4DA4-B991-8FF0B97DF916}" type="presParOf" srcId="{28D99830-CFFE-41EF-91EC-FD631A45B672}" destId="{A8981694-DF19-45CC-87FD-45B44BD88C17}" srcOrd="2" destOrd="0" presId="urn:microsoft.com/office/officeart/2018/2/layout/IconVerticalSolidList"/>
    <dgm:cxn modelId="{BA8F589E-448C-453A-86EF-C018B9FA6CB2}" type="presParOf" srcId="{28D99830-CFFE-41EF-91EC-FD631A45B672}" destId="{375BBADE-9D68-4695-B0F7-55463DF2F600}" srcOrd="3" destOrd="0" presId="urn:microsoft.com/office/officeart/2018/2/layout/IconVerticalSolidList"/>
    <dgm:cxn modelId="{A843DEEE-CD8E-894C-BBE6-A7A2B9B14E65}" type="presParOf" srcId="{F2307CC9-A6FC-49EB-BD57-DC2C5B41F3A9}" destId="{4106BAE4-56DB-404F-AD47-9D4B16A90E1A}" srcOrd="7" destOrd="0" presId="urn:microsoft.com/office/officeart/2018/2/layout/IconVerticalSolidList"/>
    <dgm:cxn modelId="{8938E8BA-EA5B-DC45-A864-1F8180567F09}" type="presParOf" srcId="{F2307CC9-A6FC-49EB-BD57-DC2C5B41F3A9}" destId="{38B780C3-787A-B142-85E6-53BA3A6DB72B}" srcOrd="8" destOrd="0" presId="urn:microsoft.com/office/officeart/2018/2/layout/IconVerticalSolidList"/>
    <dgm:cxn modelId="{A6B31661-CB15-874F-A160-6A2BBADD0652}" type="presParOf" srcId="{38B780C3-787A-B142-85E6-53BA3A6DB72B}" destId="{FEC525E6-E642-B343-B8A2-72F45A61690A}" srcOrd="0" destOrd="0" presId="urn:microsoft.com/office/officeart/2018/2/layout/IconVerticalSolidList"/>
    <dgm:cxn modelId="{89BB8C80-CDA4-8C42-95EC-0A608D614610}" type="presParOf" srcId="{38B780C3-787A-B142-85E6-53BA3A6DB72B}" destId="{2FC8A505-8B49-6A4A-B011-CD0E9575076A}" srcOrd="1" destOrd="0" presId="urn:microsoft.com/office/officeart/2018/2/layout/IconVerticalSolidList"/>
    <dgm:cxn modelId="{036DB9A9-0836-D34C-A6E5-B1907CC5021D}" type="presParOf" srcId="{38B780C3-787A-B142-85E6-53BA3A6DB72B}" destId="{12A85BC3-FC99-1342-8295-C7AD7944FC38}" srcOrd="2" destOrd="0" presId="urn:microsoft.com/office/officeart/2018/2/layout/IconVerticalSolidList"/>
    <dgm:cxn modelId="{F1879D24-49DF-854A-94EA-F5FA98187FC6}" type="presParOf" srcId="{38B780C3-787A-B142-85E6-53BA3A6DB72B}" destId="{2CE227DC-97FD-D449-AD2B-41E77E4049DB}" srcOrd="3" destOrd="0" presId="urn:microsoft.com/office/officeart/2018/2/layout/IconVerticalSolidList"/>
    <dgm:cxn modelId="{AEC8A6E7-2685-AC45-BABD-146478429027}" type="presParOf" srcId="{F2307CC9-A6FC-49EB-BD57-DC2C5B41F3A9}" destId="{4062ADAF-78B5-DD4A-93C2-632EC988F0ED}" srcOrd="9" destOrd="0" presId="urn:microsoft.com/office/officeart/2018/2/layout/IconVerticalSolidList"/>
    <dgm:cxn modelId="{A163FE72-BF23-B446-80B6-206318DC8686}" type="presParOf" srcId="{F2307CC9-A6FC-49EB-BD57-DC2C5B41F3A9}" destId="{E9427AB8-C92A-4349-A5DC-5CAFF2ADA2F6}" srcOrd="10" destOrd="0" presId="urn:microsoft.com/office/officeart/2018/2/layout/IconVerticalSolidList"/>
    <dgm:cxn modelId="{6BD37C16-BFC1-4D44-A8F4-ABE7CF019C5C}" type="presParOf" srcId="{E9427AB8-C92A-4349-A5DC-5CAFF2ADA2F6}" destId="{EB656927-A617-2441-97F5-B312C693782F}" srcOrd="0" destOrd="0" presId="urn:microsoft.com/office/officeart/2018/2/layout/IconVerticalSolidList"/>
    <dgm:cxn modelId="{53B08B97-B521-9D44-AD61-5D568123EC8D}" type="presParOf" srcId="{E9427AB8-C92A-4349-A5DC-5CAFF2ADA2F6}" destId="{A2C7EFD8-7DF3-6A4B-B3D4-314F13A51284}" srcOrd="1" destOrd="0" presId="urn:microsoft.com/office/officeart/2018/2/layout/IconVerticalSolidList"/>
    <dgm:cxn modelId="{FB66800D-73EA-DE4E-96E5-58F4D68E9C67}" type="presParOf" srcId="{E9427AB8-C92A-4349-A5DC-5CAFF2ADA2F6}" destId="{B0B3977A-CBDF-364E-A19B-86F986973B57}" srcOrd="2" destOrd="0" presId="urn:microsoft.com/office/officeart/2018/2/layout/IconVerticalSolidList"/>
    <dgm:cxn modelId="{439D443A-A23F-4847-A412-2904B4F4BAEE}" type="presParOf" srcId="{E9427AB8-C92A-4349-A5DC-5CAFF2ADA2F6}" destId="{D3861045-8EE4-B543-85E1-973142E45DD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CC6ECB4-8814-4CD6-91CF-D47F0FA39BED}" type="doc">
      <dgm:prSet loTypeId="urn:microsoft.com/office/officeart/2005/8/layout/hierarchy1" loCatId="hierarchy" qsTypeId="urn:microsoft.com/office/officeart/2005/8/quickstyle/simple1" qsCatId="simple" csTypeId="urn:microsoft.com/office/officeart/2005/8/colors/accent5_2" csCatId="accent5" phldr="1"/>
      <dgm:spPr/>
      <dgm:t>
        <a:bodyPr/>
        <a:lstStyle/>
        <a:p>
          <a:endParaRPr lang="en-US"/>
        </a:p>
      </dgm:t>
    </dgm:pt>
    <dgm:pt modelId="{C98EA6CD-EA96-4FAA-A912-11A44C7A86B5}">
      <dgm:prSet/>
      <dgm:spPr/>
      <dgm:t>
        <a:bodyPr/>
        <a:lstStyle/>
        <a:p>
          <a:r>
            <a:rPr lang="en-US" dirty="0"/>
            <a:t>Una </a:t>
          </a:r>
          <a:r>
            <a:rPr lang="en-US" dirty="0" err="1"/>
            <a:t>importante</a:t>
          </a:r>
          <a:r>
            <a:rPr lang="en-US" dirty="0"/>
            <a:t> </a:t>
          </a:r>
          <a:r>
            <a:rPr lang="en-US" dirty="0" err="1"/>
            <a:t>caratteristica</a:t>
          </a:r>
          <a:r>
            <a:rPr lang="en-US" dirty="0"/>
            <a:t> </a:t>
          </a:r>
          <a:r>
            <a:rPr lang="en-US" dirty="0" err="1"/>
            <a:t>delle</a:t>
          </a:r>
          <a:r>
            <a:rPr lang="en-US" dirty="0"/>
            <a:t> </a:t>
          </a:r>
          <a:r>
            <a:rPr lang="en-US" dirty="0" err="1"/>
            <a:t>dipendenze</a:t>
          </a:r>
          <a:r>
            <a:rPr lang="en-US" dirty="0"/>
            <a:t> </a:t>
          </a:r>
          <a:r>
            <a:rPr lang="en-US" dirty="0" err="1"/>
            <a:t>è</a:t>
          </a:r>
          <a:r>
            <a:rPr lang="en-US" dirty="0"/>
            <a:t> </a:t>
          </a:r>
          <a:r>
            <a:rPr lang="en-US" dirty="0" err="1"/>
            <a:t>legata</a:t>
          </a:r>
          <a:r>
            <a:rPr lang="en-US" dirty="0"/>
            <a:t> </a:t>
          </a:r>
          <a:r>
            <a:rPr lang="en-US" dirty="0" err="1"/>
            <a:t>alla</a:t>
          </a:r>
          <a:r>
            <a:rPr lang="en-US" dirty="0"/>
            <a:t> </a:t>
          </a:r>
          <a:r>
            <a:rPr lang="en-US" dirty="0" err="1"/>
            <a:t>presenza</a:t>
          </a:r>
          <a:r>
            <a:rPr lang="en-US" dirty="0"/>
            <a:t> di </a:t>
          </a:r>
          <a:r>
            <a:rPr lang="en-US" dirty="0" err="1"/>
            <a:t>cambiamenti</a:t>
          </a:r>
          <a:r>
            <a:rPr lang="en-US" dirty="0"/>
            <a:t> a </a:t>
          </a:r>
          <a:r>
            <a:rPr lang="en-US" dirty="0" err="1"/>
            <a:t>livello</a:t>
          </a:r>
          <a:r>
            <a:rPr lang="en-US" dirty="0"/>
            <a:t> di </a:t>
          </a:r>
          <a:r>
            <a:rPr lang="en-US" dirty="0" err="1"/>
            <a:t>circuiti</a:t>
          </a:r>
          <a:r>
            <a:rPr lang="en-US" dirty="0"/>
            <a:t> </a:t>
          </a:r>
          <a:r>
            <a:rPr lang="en-US" dirty="0" err="1"/>
            <a:t>cerebrali</a:t>
          </a:r>
          <a:r>
            <a:rPr lang="en-US" dirty="0"/>
            <a:t> </a:t>
          </a:r>
          <a:r>
            <a:rPr lang="en-US" dirty="0" err="1"/>
            <a:t>che</a:t>
          </a:r>
          <a:r>
            <a:rPr lang="en-US" dirty="0"/>
            <a:t> </a:t>
          </a:r>
          <a:r>
            <a:rPr lang="en-US" dirty="0" err="1"/>
            <a:t>possono</a:t>
          </a:r>
          <a:r>
            <a:rPr lang="en-US" dirty="0"/>
            <a:t> </a:t>
          </a:r>
          <a:r>
            <a:rPr lang="en-US" dirty="0" err="1"/>
            <a:t>persistere</a:t>
          </a:r>
          <a:r>
            <a:rPr lang="en-US" dirty="0"/>
            <a:t> </a:t>
          </a:r>
          <a:r>
            <a:rPr lang="en-US" dirty="0" err="1"/>
            <a:t>anche</a:t>
          </a:r>
          <a:r>
            <a:rPr lang="en-US" dirty="0"/>
            <a:t> dopo la </a:t>
          </a:r>
          <a:r>
            <a:rPr lang="en-US" dirty="0" err="1"/>
            <a:t>completa</a:t>
          </a:r>
          <a:r>
            <a:rPr lang="en-US" dirty="0"/>
            <a:t> </a:t>
          </a:r>
          <a:r>
            <a:rPr lang="en-US" dirty="0" err="1"/>
            <a:t>disintossicazione</a:t>
          </a:r>
          <a:r>
            <a:rPr lang="en-US" dirty="0"/>
            <a:t>, in </a:t>
          </a:r>
          <a:r>
            <a:rPr lang="en-US" dirty="0" err="1"/>
            <a:t>particolare</a:t>
          </a:r>
          <a:r>
            <a:rPr lang="en-US" dirty="0"/>
            <a:t> in chi </a:t>
          </a:r>
          <a:r>
            <a:rPr lang="en-US" dirty="0" err="1"/>
            <a:t>aveva</a:t>
          </a:r>
          <a:r>
            <a:rPr lang="en-US" dirty="0"/>
            <a:t> </a:t>
          </a:r>
          <a:r>
            <a:rPr lang="en-US" dirty="0" err="1"/>
            <a:t>mostrato</a:t>
          </a:r>
          <a:r>
            <a:rPr lang="en-US" dirty="0"/>
            <a:t> un grave </a:t>
          </a:r>
          <a:r>
            <a:rPr lang="en-US" dirty="0" err="1"/>
            <a:t>abuso</a:t>
          </a:r>
          <a:r>
            <a:rPr lang="en-US" dirty="0"/>
            <a:t> </a:t>
          </a:r>
          <a:r>
            <a:rPr lang="en-US" dirty="0" err="1"/>
            <a:t>della</a:t>
          </a:r>
          <a:r>
            <a:rPr lang="en-US" dirty="0"/>
            <a:t> </a:t>
          </a:r>
          <a:r>
            <a:rPr lang="en-US" dirty="0" err="1"/>
            <a:t>sostanza</a:t>
          </a:r>
          <a:endParaRPr lang="en-US" dirty="0"/>
        </a:p>
        <a:p>
          <a:r>
            <a:rPr lang="it-IT" dirty="0">
              <a:effectLst/>
            </a:rPr>
            <a:t>L'attivazione del sistema del </a:t>
          </a:r>
          <a:r>
            <a:rPr lang="it-IT" b="1" dirty="0">
              <a:effectLst/>
            </a:rPr>
            <a:t>food </a:t>
          </a:r>
          <a:r>
            <a:rPr lang="it-IT" b="1" dirty="0" err="1">
              <a:effectLst/>
            </a:rPr>
            <a:t>reward</a:t>
          </a:r>
          <a:r>
            <a:rPr lang="it-IT" b="1" dirty="0">
              <a:effectLst/>
            </a:rPr>
            <a:t> </a:t>
          </a:r>
          <a:r>
            <a:rPr lang="it-IT" dirty="0">
              <a:effectLst/>
            </a:rPr>
            <a:t>è legato anche a distress psicologico e al sistema della regolazione emotiva, ricerca del cibo per alleviare il disagio come nelle altre forme di </a:t>
          </a:r>
          <a:r>
            <a:rPr lang="it-IT" dirty="0" err="1">
              <a:effectLst/>
            </a:rPr>
            <a:t>addiction</a:t>
          </a:r>
          <a:r>
            <a:rPr lang="it-IT" dirty="0">
              <a:effectLst/>
            </a:rPr>
            <a:t>, LOC, grazing..</a:t>
          </a:r>
          <a:endParaRPr lang="en-US" dirty="0"/>
        </a:p>
      </dgm:t>
    </dgm:pt>
    <dgm:pt modelId="{7B8E2F97-D7C6-4177-9124-AB873AA8383C}" type="parTrans" cxnId="{AF9CA262-AA33-454F-838B-EEFDE1D7A653}">
      <dgm:prSet/>
      <dgm:spPr/>
      <dgm:t>
        <a:bodyPr/>
        <a:lstStyle/>
        <a:p>
          <a:endParaRPr lang="en-US"/>
        </a:p>
      </dgm:t>
    </dgm:pt>
    <dgm:pt modelId="{09761DF3-9211-4D09-ADF6-C04F0D24D9BA}" type="sibTrans" cxnId="{AF9CA262-AA33-454F-838B-EEFDE1D7A653}">
      <dgm:prSet/>
      <dgm:spPr/>
      <dgm:t>
        <a:bodyPr/>
        <a:lstStyle/>
        <a:p>
          <a:endParaRPr lang="en-US"/>
        </a:p>
      </dgm:t>
    </dgm:pt>
    <dgm:pt modelId="{3DD7D995-377A-E648-9AD8-EB93D6B65121}" type="pres">
      <dgm:prSet presAssocID="{CCC6ECB4-8814-4CD6-91CF-D47F0FA39BED}" presName="hierChild1" presStyleCnt="0">
        <dgm:presLayoutVars>
          <dgm:chPref val="1"/>
          <dgm:dir/>
          <dgm:animOne val="branch"/>
          <dgm:animLvl val="lvl"/>
          <dgm:resizeHandles/>
        </dgm:presLayoutVars>
      </dgm:prSet>
      <dgm:spPr/>
    </dgm:pt>
    <dgm:pt modelId="{29855420-E4A3-1048-8067-306BE3A6ADB7}" type="pres">
      <dgm:prSet presAssocID="{C98EA6CD-EA96-4FAA-A912-11A44C7A86B5}" presName="hierRoot1" presStyleCnt="0"/>
      <dgm:spPr/>
    </dgm:pt>
    <dgm:pt modelId="{E2FAFDEA-E69B-A041-B56C-9B96046D3E9F}" type="pres">
      <dgm:prSet presAssocID="{C98EA6CD-EA96-4FAA-A912-11A44C7A86B5}" presName="composite" presStyleCnt="0"/>
      <dgm:spPr/>
    </dgm:pt>
    <dgm:pt modelId="{A31CD768-8131-754B-BA00-CC11EAD40979}" type="pres">
      <dgm:prSet presAssocID="{C98EA6CD-EA96-4FAA-A912-11A44C7A86B5}" presName="background" presStyleLbl="node0" presStyleIdx="0" presStyleCnt="1"/>
      <dgm:spPr/>
    </dgm:pt>
    <dgm:pt modelId="{7B64574D-1DE0-8640-A044-52071CC8DF6C}" type="pres">
      <dgm:prSet presAssocID="{C98EA6CD-EA96-4FAA-A912-11A44C7A86B5}" presName="text" presStyleLbl="fgAcc0" presStyleIdx="0" presStyleCnt="1" custScaleY="124095">
        <dgm:presLayoutVars>
          <dgm:chPref val="3"/>
        </dgm:presLayoutVars>
      </dgm:prSet>
      <dgm:spPr/>
    </dgm:pt>
    <dgm:pt modelId="{9C2B9694-6906-1741-A441-1BCD1A751DC4}" type="pres">
      <dgm:prSet presAssocID="{C98EA6CD-EA96-4FAA-A912-11A44C7A86B5}" presName="hierChild2" presStyleCnt="0"/>
      <dgm:spPr/>
    </dgm:pt>
  </dgm:ptLst>
  <dgm:cxnLst>
    <dgm:cxn modelId="{63EC5745-6E45-AD49-89C7-1FD284069713}" type="presOf" srcId="{C98EA6CD-EA96-4FAA-A912-11A44C7A86B5}" destId="{7B64574D-1DE0-8640-A044-52071CC8DF6C}" srcOrd="0" destOrd="0" presId="urn:microsoft.com/office/officeart/2005/8/layout/hierarchy1"/>
    <dgm:cxn modelId="{AF9CA262-AA33-454F-838B-EEFDE1D7A653}" srcId="{CCC6ECB4-8814-4CD6-91CF-D47F0FA39BED}" destId="{C98EA6CD-EA96-4FAA-A912-11A44C7A86B5}" srcOrd="0" destOrd="0" parTransId="{7B8E2F97-D7C6-4177-9124-AB873AA8383C}" sibTransId="{09761DF3-9211-4D09-ADF6-C04F0D24D9BA}"/>
    <dgm:cxn modelId="{E849B163-0C55-8549-A2AB-645B27DD581C}" type="presOf" srcId="{CCC6ECB4-8814-4CD6-91CF-D47F0FA39BED}" destId="{3DD7D995-377A-E648-9AD8-EB93D6B65121}" srcOrd="0" destOrd="0" presId="urn:microsoft.com/office/officeart/2005/8/layout/hierarchy1"/>
    <dgm:cxn modelId="{9802A212-A9E6-5041-B242-A120BCACC7F3}" type="presParOf" srcId="{3DD7D995-377A-E648-9AD8-EB93D6B65121}" destId="{29855420-E4A3-1048-8067-306BE3A6ADB7}" srcOrd="0" destOrd="0" presId="urn:microsoft.com/office/officeart/2005/8/layout/hierarchy1"/>
    <dgm:cxn modelId="{A3957F6B-0896-4D4B-9F2C-618E5B01179E}" type="presParOf" srcId="{29855420-E4A3-1048-8067-306BE3A6ADB7}" destId="{E2FAFDEA-E69B-A041-B56C-9B96046D3E9F}" srcOrd="0" destOrd="0" presId="urn:microsoft.com/office/officeart/2005/8/layout/hierarchy1"/>
    <dgm:cxn modelId="{35D14318-E6E8-B54B-9999-AC8206233E98}" type="presParOf" srcId="{E2FAFDEA-E69B-A041-B56C-9B96046D3E9F}" destId="{A31CD768-8131-754B-BA00-CC11EAD40979}" srcOrd="0" destOrd="0" presId="urn:microsoft.com/office/officeart/2005/8/layout/hierarchy1"/>
    <dgm:cxn modelId="{DDCAD4DE-BDC2-BB48-83B7-39B2B1B47EB5}" type="presParOf" srcId="{E2FAFDEA-E69B-A041-B56C-9B96046D3E9F}" destId="{7B64574D-1DE0-8640-A044-52071CC8DF6C}" srcOrd="1" destOrd="0" presId="urn:microsoft.com/office/officeart/2005/8/layout/hierarchy1"/>
    <dgm:cxn modelId="{CFF981E4-442D-1440-9325-9F5E12FD9A64}" type="presParOf" srcId="{29855420-E4A3-1048-8067-306BE3A6ADB7}" destId="{9C2B9694-6906-1741-A441-1BCD1A751DC4}"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7D74DA-39EA-4DCE-B05A-2CECBA640E45}"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8E707D38-602C-40CD-A47F-0E4D4BBE7171}">
      <dgm:prSet/>
      <dgm:spPr/>
      <dgm:t>
        <a:bodyPr/>
        <a:lstStyle/>
        <a:p>
          <a:pPr>
            <a:lnSpc>
              <a:spcPct val="100000"/>
            </a:lnSpc>
          </a:pPr>
          <a:r>
            <a:rPr lang="it-IT"/>
            <a:t>Il consumo di UPF è stato associato a demenza e declino cognitivo</a:t>
          </a:r>
          <a:endParaRPr lang="en-US"/>
        </a:p>
      </dgm:t>
    </dgm:pt>
    <dgm:pt modelId="{657064B7-886C-4862-924E-16202C08FB17}" type="parTrans" cxnId="{C5C4D5BB-A627-4ABC-94C4-198678DEDCA7}">
      <dgm:prSet/>
      <dgm:spPr/>
      <dgm:t>
        <a:bodyPr/>
        <a:lstStyle/>
        <a:p>
          <a:endParaRPr lang="en-US"/>
        </a:p>
      </dgm:t>
    </dgm:pt>
    <dgm:pt modelId="{AB57681E-B034-4B7B-A174-F2D95393E9EA}" type="sibTrans" cxnId="{C5C4D5BB-A627-4ABC-94C4-198678DEDCA7}">
      <dgm:prSet/>
      <dgm:spPr/>
      <dgm:t>
        <a:bodyPr/>
        <a:lstStyle/>
        <a:p>
          <a:endParaRPr lang="en-US"/>
        </a:p>
      </dgm:t>
    </dgm:pt>
    <dgm:pt modelId="{991D4488-BBBF-4577-8CA9-CC6F9EF8C002}">
      <dgm:prSet/>
      <dgm:spPr/>
      <dgm:t>
        <a:bodyPr/>
        <a:lstStyle/>
        <a:p>
          <a:pPr>
            <a:lnSpc>
              <a:spcPct val="100000"/>
            </a:lnSpc>
          </a:pPr>
          <a:r>
            <a:rPr lang="en-US"/>
            <a:t>Una meta-analisi ha mostrato come la presenza di Food Addiction si associasse a maggiore deficit cognitivo globale, anche se non è stato possible studiare le singoli funzioni cognitive a causa dei pochi studi presenti</a:t>
          </a:r>
        </a:p>
      </dgm:t>
    </dgm:pt>
    <dgm:pt modelId="{F7DC6514-6E7A-4E82-8476-073EBB0C05C6}" type="parTrans" cxnId="{23B30CE3-EB8F-472D-A977-CAAA2E902B96}">
      <dgm:prSet/>
      <dgm:spPr/>
      <dgm:t>
        <a:bodyPr/>
        <a:lstStyle/>
        <a:p>
          <a:endParaRPr lang="en-US"/>
        </a:p>
      </dgm:t>
    </dgm:pt>
    <dgm:pt modelId="{339EC9DE-E072-4A1F-B186-A887236A6D60}" type="sibTrans" cxnId="{23B30CE3-EB8F-472D-A977-CAAA2E902B96}">
      <dgm:prSet/>
      <dgm:spPr/>
      <dgm:t>
        <a:bodyPr/>
        <a:lstStyle/>
        <a:p>
          <a:endParaRPr lang="en-US"/>
        </a:p>
      </dgm:t>
    </dgm:pt>
    <dgm:pt modelId="{FADDF192-604A-4C88-881D-5DE0FAE75668}" type="pres">
      <dgm:prSet presAssocID="{237D74DA-39EA-4DCE-B05A-2CECBA640E45}" presName="root" presStyleCnt="0">
        <dgm:presLayoutVars>
          <dgm:dir/>
          <dgm:resizeHandles val="exact"/>
        </dgm:presLayoutVars>
      </dgm:prSet>
      <dgm:spPr/>
    </dgm:pt>
    <dgm:pt modelId="{BC53FECE-D725-408A-B659-348FE99D3385}" type="pres">
      <dgm:prSet presAssocID="{8E707D38-602C-40CD-A47F-0E4D4BBE7171}" presName="compNode" presStyleCnt="0"/>
      <dgm:spPr/>
    </dgm:pt>
    <dgm:pt modelId="{7C3BED95-A8A8-49D0-BE46-C358D7AA6B37}" type="pres">
      <dgm:prSet presAssocID="{8E707D38-602C-40CD-A47F-0E4D4BBE7171}" presName="bgRect" presStyleLbl="bgShp" presStyleIdx="0" presStyleCnt="2"/>
      <dgm:spPr/>
    </dgm:pt>
    <dgm:pt modelId="{85392183-8388-42E1-BF11-96CD97A06124}" type="pres">
      <dgm:prSet presAssocID="{8E707D38-602C-40CD-A47F-0E4D4BBE7171}"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Brain in head"/>
        </a:ext>
      </dgm:extLst>
    </dgm:pt>
    <dgm:pt modelId="{EDAAE0CF-25F8-43CD-A7AE-E0158CBD5D3B}" type="pres">
      <dgm:prSet presAssocID="{8E707D38-602C-40CD-A47F-0E4D4BBE7171}" presName="spaceRect" presStyleCnt="0"/>
      <dgm:spPr/>
    </dgm:pt>
    <dgm:pt modelId="{90998B74-24B4-4F2D-A155-57484C28039D}" type="pres">
      <dgm:prSet presAssocID="{8E707D38-602C-40CD-A47F-0E4D4BBE7171}" presName="parTx" presStyleLbl="revTx" presStyleIdx="0" presStyleCnt="2">
        <dgm:presLayoutVars>
          <dgm:chMax val="0"/>
          <dgm:chPref val="0"/>
        </dgm:presLayoutVars>
      </dgm:prSet>
      <dgm:spPr/>
    </dgm:pt>
    <dgm:pt modelId="{4E8F3CF9-F451-4A34-B999-226C9C45C61D}" type="pres">
      <dgm:prSet presAssocID="{AB57681E-B034-4B7B-A174-F2D95393E9EA}" presName="sibTrans" presStyleCnt="0"/>
      <dgm:spPr/>
    </dgm:pt>
    <dgm:pt modelId="{56CB442F-3A1B-49B3-BF7D-DFFE9E0F4E3B}" type="pres">
      <dgm:prSet presAssocID="{991D4488-BBBF-4577-8CA9-CC6F9EF8C002}" presName="compNode" presStyleCnt="0"/>
      <dgm:spPr/>
    </dgm:pt>
    <dgm:pt modelId="{FDFCC809-2D8B-4CF6-AAB2-2E46CE9F379D}" type="pres">
      <dgm:prSet presAssocID="{991D4488-BBBF-4577-8CA9-CC6F9EF8C002}" presName="bgRect" presStyleLbl="bgShp" presStyleIdx="1" presStyleCnt="2"/>
      <dgm:spPr/>
    </dgm:pt>
    <dgm:pt modelId="{6E2E50DE-4286-4D72-85C8-A6939EBD1E67}" type="pres">
      <dgm:prSet presAssocID="{991D4488-BBBF-4577-8CA9-CC6F9EF8C002}"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ervello"/>
        </a:ext>
      </dgm:extLst>
    </dgm:pt>
    <dgm:pt modelId="{5E234D1B-31CA-4361-A20F-55319D468477}" type="pres">
      <dgm:prSet presAssocID="{991D4488-BBBF-4577-8CA9-CC6F9EF8C002}" presName="spaceRect" presStyleCnt="0"/>
      <dgm:spPr/>
    </dgm:pt>
    <dgm:pt modelId="{D4A80057-8D15-4DB6-9B3E-311F72D7116D}" type="pres">
      <dgm:prSet presAssocID="{991D4488-BBBF-4577-8CA9-CC6F9EF8C002}" presName="parTx" presStyleLbl="revTx" presStyleIdx="1" presStyleCnt="2">
        <dgm:presLayoutVars>
          <dgm:chMax val="0"/>
          <dgm:chPref val="0"/>
        </dgm:presLayoutVars>
      </dgm:prSet>
      <dgm:spPr/>
    </dgm:pt>
  </dgm:ptLst>
  <dgm:cxnLst>
    <dgm:cxn modelId="{E8EA1600-9C82-4ACF-9D13-D79C8A994ECC}" type="presOf" srcId="{237D74DA-39EA-4DCE-B05A-2CECBA640E45}" destId="{FADDF192-604A-4C88-881D-5DE0FAE75668}" srcOrd="0" destOrd="0" presId="urn:microsoft.com/office/officeart/2018/2/layout/IconVerticalSolidList"/>
    <dgm:cxn modelId="{05DBAA20-EB8C-4994-A475-F07FCB352DBC}" type="presOf" srcId="{991D4488-BBBF-4577-8CA9-CC6F9EF8C002}" destId="{D4A80057-8D15-4DB6-9B3E-311F72D7116D}" srcOrd="0" destOrd="0" presId="urn:microsoft.com/office/officeart/2018/2/layout/IconVerticalSolidList"/>
    <dgm:cxn modelId="{75D85042-2876-4287-B68D-46C8844B86EA}" type="presOf" srcId="{8E707D38-602C-40CD-A47F-0E4D4BBE7171}" destId="{90998B74-24B4-4F2D-A155-57484C28039D}" srcOrd="0" destOrd="0" presId="urn:microsoft.com/office/officeart/2018/2/layout/IconVerticalSolidList"/>
    <dgm:cxn modelId="{C5C4D5BB-A627-4ABC-94C4-198678DEDCA7}" srcId="{237D74DA-39EA-4DCE-B05A-2CECBA640E45}" destId="{8E707D38-602C-40CD-A47F-0E4D4BBE7171}" srcOrd="0" destOrd="0" parTransId="{657064B7-886C-4862-924E-16202C08FB17}" sibTransId="{AB57681E-B034-4B7B-A174-F2D95393E9EA}"/>
    <dgm:cxn modelId="{23B30CE3-EB8F-472D-A977-CAAA2E902B96}" srcId="{237D74DA-39EA-4DCE-B05A-2CECBA640E45}" destId="{991D4488-BBBF-4577-8CA9-CC6F9EF8C002}" srcOrd="1" destOrd="0" parTransId="{F7DC6514-6E7A-4E82-8476-073EBB0C05C6}" sibTransId="{339EC9DE-E072-4A1F-B186-A887236A6D60}"/>
    <dgm:cxn modelId="{E976D7FE-0A74-405A-A414-B3C3B1A98488}" type="presParOf" srcId="{FADDF192-604A-4C88-881D-5DE0FAE75668}" destId="{BC53FECE-D725-408A-B659-348FE99D3385}" srcOrd="0" destOrd="0" presId="urn:microsoft.com/office/officeart/2018/2/layout/IconVerticalSolidList"/>
    <dgm:cxn modelId="{544367F4-F2A2-44BD-9D74-4D2E9B6C3A9E}" type="presParOf" srcId="{BC53FECE-D725-408A-B659-348FE99D3385}" destId="{7C3BED95-A8A8-49D0-BE46-C358D7AA6B37}" srcOrd="0" destOrd="0" presId="urn:microsoft.com/office/officeart/2018/2/layout/IconVerticalSolidList"/>
    <dgm:cxn modelId="{28636B8D-019C-4332-89AF-2FBD1CD46095}" type="presParOf" srcId="{BC53FECE-D725-408A-B659-348FE99D3385}" destId="{85392183-8388-42E1-BF11-96CD97A06124}" srcOrd="1" destOrd="0" presId="urn:microsoft.com/office/officeart/2018/2/layout/IconVerticalSolidList"/>
    <dgm:cxn modelId="{5B3491E9-13EC-4922-B10D-530FA23FC6B3}" type="presParOf" srcId="{BC53FECE-D725-408A-B659-348FE99D3385}" destId="{EDAAE0CF-25F8-43CD-A7AE-E0158CBD5D3B}" srcOrd="2" destOrd="0" presId="urn:microsoft.com/office/officeart/2018/2/layout/IconVerticalSolidList"/>
    <dgm:cxn modelId="{58599A94-E2BC-4D64-AC36-B210A426A6EF}" type="presParOf" srcId="{BC53FECE-D725-408A-B659-348FE99D3385}" destId="{90998B74-24B4-4F2D-A155-57484C28039D}" srcOrd="3" destOrd="0" presId="urn:microsoft.com/office/officeart/2018/2/layout/IconVerticalSolidList"/>
    <dgm:cxn modelId="{E35FF92D-6FE8-4D64-AF51-9B5F13AAED7F}" type="presParOf" srcId="{FADDF192-604A-4C88-881D-5DE0FAE75668}" destId="{4E8F3CF9-F451-4A34-B999-226C9C45C61D}" srcOrd="1" destOrd="0" presId="urn:microsoft.com/office/officeart/2018/2/layout/IconVerticalSolidList"/>
    <dgm:cxn modelId="{C330D1BC-E965-4A1F-8578-1B4DF29DE014}" type="presParOf" srcId="{FADDF192-604A-4C88-881D-5DE0FAE75668}" destId="{56CB442F-3A1B-49B3-BF7D-DFFE9E0F4E3B}" srcOrd="2" destOrd="0" presId="urn:microsoft.com/office/officeart/2018/2/layout/IconVerticalSolidList"/>
    <dgm:cxn modelId="{68EBDCC6-D48A-4575-A345-F69EF266C51F}" type="presParOf" srcId="{56CB442F-3A1B-49B3-BF7D-DFFE9E0F4E3B}" destId="{FDFCC809-2D8B-4CF6-AAB2-2E46CE9F379D}" srcOrd="0" destOrd="0" presId="urn:microsoft.com/office/officeart/2018/2/layout/IconVerticalSolidList"/>
    <dgm:cxn modelId="{397B0D11-1A3C-40A6-B0F6-4133A73817F2}" type="presParOf" srcId="{56CB442F-3A1B-49B3-BF7D-DFFE9E0F4E3B}" destId="{6E2E50DE-4286-4D72-85C8-A6939EBD1E67}" srcOrd="1" destOrd="0" presId="urn:microsoft.com/office/officeart/2018/2/layout/IconVerticalSolidList"/>
    <dgm:cxn modelId="{DC1BED80-FD2B-40A8-AA5C-87E17B87033A}" type="presParOf" srcId="{56CB442F-3A1B-49B3-BF7D-DFFE9E0F4E3B}" destId="{5E234D1B-31CA-4361-A20F-55319D468477}" srcOrd="2" destOrd="0" presId="urn:microsoft.com/office/officeart/2018/2/layout/IconVerticalSolidList"/>
    <dgm:cxn modelId="{762AA508-7D64-4FFC-8EE1-F68C6CCDF955}" type="presParOf" srcId="{56CB442F-3A1B-49B3-BF7D-DFFE9E0F4E3B}" destId="{D4A80057-8D15-4DB6-9B3E-311F72D7116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CC6ECB4-8814-4CD6-91CF-D47F0FA39BED}" type="doc">
      <dgm:prSet loTypeId="urn:microsoft.com/office/officeart/2005/8/layout/hierarchy1" loCatId="hierarchy" qsTypeId="urn:microsoft.com/office/officeart/2005/8/quickstyle/simple1" qsCatId="simple" csTypeId="urn:microsoft.com/office/officeart/2005/8/colors/accent5_2" csCatId="accent5" phldr="1"/>
      <dgm:spPr/>
      <dgm:t>
        <a:bodyPr/>
        <a:lstStyle/>
        <a:p>
          <a:endParaRPr lang="en-US"/>
        </a:p>
      </dgm:t>
    </dgm:pt>
    <dgm:pt modelId="{C98EA6CD-EA96-4FAA-A912-11A44C7A86B5}">
      <dgm:prSet/>
      <dgm:spPr/>
      <dgm:t>
        <a:bodyPr/>
        <a:lstStyle/>
        <a:p>
          <a:r>
            <a:rPr lang="en-US" b="1" dirty="0"/>
            <a:t>Una </a:t>
          </a:r>
          <a:r>
            <a:rPr lang="en-US" b="1" dirty="0" err="1"/>
            <a:t>importante</a:t>
          </a:r>
          <a:r>
            <a:rPr lang="en-US" b="1" dirty="0"/>
            <a:t> </a:t>
          </a:r>
          <a:r>
            <a:rPr lang="en-US" b="1" dirty="0" err="1"/>
            <a:t>caratteristica</a:t>
          </a:r>
          <a:r>
            <a:rPr lang="en-US" b="1" dirty="0"/>
            <a:t> </a:t>
          </a:r>
          <a:r>
            <a:rPr lang="en-US" b="1" dirty="0" err="1"/>
            <a:t>delle</a:t>
          </a:r>
          <a:r>
            <a:rPr lang="en-US" b="1" dirty="0"/>
            <a:t> “addiction” </a:t>
          </a:r>
          <a:r>
            <a:rPr lang="en-US" b="1" dirty="0" err="1"/>
            <a:t>è</a:t>
          </a:r>
          <a:r>
            <a:rPr lang="en-US" b="1" dirty="0"/>
            <a:t> la </a:t>
          </a:r>
          <a:r>
            <a:rPr lang="en-US" b="1" dirty="0" err="1"/>
            <a:t>presenza</a:t>
          </a:r>
          <a:r>
            <a:rPr lang="en-US" b="1" dirty="0"/>
            <a:t> di </a:t>
          </a:r>
          <a:r>
            <a:rPr lang="en-US" b="1" dirty="0" err="1"/>
            <a:t>cambiamenti</a:t>
          </a:r>
          <a:r>
            <a:rPr lang="en-US" b="1" dirty="0"/>
            <a:t>  di </a:t>
          </a:r>
          <a:r>
            <a:rPr lang="en-US" b="1" dirty="0" err="1"/>
            <a:t>circuiti</a:t>
          </a:r>
          <a:r>
            <a:rPr lang="en-US" b="1" dirty="0"/>
            <a:t> </a:t>
          </a:r>
          <a:r>
            <a:rPr lang="en-US" b="1" dirty="0" err="1"/>
            <a:t>cerebrali</a:t>
          </a:r>
          <a:r>
            <a:rPr lang="en-US" b="1" dirty="0"/>
            <a:t> </a:t>
          </a:r>
          <a:r>
            <a:rPr lang="en-US" b="1" dirty="0" err="1"/>
            <a:t>che</a:t>
          </a:r>
          <a:r>
            <a:rPr lang="en-US" b="1" dirty="0"/>
            <a:t> </a:t>
          </a:r>
          <a:r>
            <a:rPr lang="en-US" b="1" dirty="0" err="1"/>
            <a:t>possono</a:t>
          </a:r>
          <a:r>
            <a:rPr lang="en-US" b="1" dirty="0"/>
            <a:t> </a:t>
          </a:r>
          <a:r>
            <a:rPr lang="en-US" b="1" dirty="0" err="1"/>
            <a:t>persistere</a:t>
          </a:r>
          <a:r>
            <a:rPr lang="en-US" b="1" dirty="0"/>
            <a:t> </a:t>
          </a:r>
          <a:r>
            <a:rPr lang="en-US" b="1" dirty="0" err="1"/>
            <a:t>anche</a:t>
          </a:r>
          <a:r>
            <a:rPr lang="en-US" b="1" dirty="0"/>
            <a:t> dopo la </a:t>
          </a:r>
          <a:r>
            <a:rPr lang="en-US" b="1" dirty="0" err="1"/>
            <a:t>completa</a:t>
          </a:r>
          <a:r>
            <a:rPr lang="en-US" b="1" dirty="0"/>
            <a:t> </a:t>
          </a:r>
          <a:r>
            <a:rPr lang="en-US" b="1" dirty="0" err="1"/>
            <a:t>disintossicazione</a:t>
          </a:r>
          <a:r>
            <a:rPr lang="en-US" b="1" dirty="0"/>
            <a:t>, in </a:t>
          </a:r>
          <a:r>
            <a:rPr lang="en-US" b="1" dirty="0" err="1"/>
            <a:t>particolare</a:t>
          </a:r>
          <a:r>
            <a:rPr lang="en-US" b="1" dirty="0"/>
            <a:t> in chi </a:t>
          </a:r>
          <a:r>
            <a:rPr lang="en-US" b="1" dirty="0" err="1"/>
            <a:t>aveva</a:t>
          </a:r>
          <a:r>
            <a:rPr lang="en-US" b="1" dirty="0"/>
            <a:t> </a:t>
          </a:r>
          <a:r>
            <a:rPr lang="en-US" b="1" dirty="0" err="1"/>
            <a:t>mostrato</a:t>
          </a:r>
          <a:r>
            <a:rPr lang="en-US" b="1" dirty="0"/>
            <a:t> un grave </a:t>
          </a:r>
          <a:r>
            <a:rPr lang="en-US" b="1" dirty="0" err="1"/>
            <a:t>abuso</a:t>
          </a:r>
          <a:r>
            <a:rPr lang="en-US" b="1" dirty="0"/>
            <a:t> </a:t>
          </a:r>
          <a:r>
            <a:rPr lang="en-US" b="1" dirty="0" err="1"/>
            <a:t>della</a:t>
          </a:r>
          <a:r>
            <a:rPr lang="en-US" b="1" dirty="0"/>
            <a:t> </a:t>
          </a:r>
          <a:r>
            <a:rPr lang="en-US" b="1" dirty="0" err="1"/>
            <a:t>sostanza</a:t>
          </a:r>
          <a:endParaRPr lang="en-US" b="1" dirty="0"/>
        </a:p>
        <a:p>
          <a:r>
            <a:rPr lang="it-IT" dirty="0">
              <a:effectLst/>
            </a:rPr>
            <a:t>L'attivazione del sistema del food </a:t>
          </a:r>
          <a:r>
            <a:rPr lang="it-IT" dirty="0" err="1">
              <a:effectLst/>
            </a:rPr>
            <a:t>reward</a:t>
          </a:r>
          <a:r>
            <a:rPr lang="it-IT" dirty="0">
              <a:effectLst/>
            </a:rPr>
            <a:t> è legato anche a distress psicologico e al sistema della regolazione emotiva, ricerca del cibo per alleviare il disagio come nelle altre forme di </a:t>
          </a:r>
          <a:r>
            <a:rPr lang="it-IT" dirty="0" err="1">
              <a:effectLst/>
            </a:rPr>
            <a:t>addiction</a:t>
          </a:r>
          <a:r>
            <a:rPr lang="it-IT" dirty="0">
              <a:effectLst/>
            </a:rPr>
            <a:t>, LOC, grazing.</a:t>
          </a:r>
          <a:endParaRPr lang="en-US" dirty="0"/>
        </a:p>
      </dgm:t>
    </dgm:pt>
    <dgm:pt modelId="{7B8E2F97-D7C6-4177-9124-AB873AA8383C}" type="parTrans" cxnId="{AF9CA262-AA33-454F-838B-EEFDE1D7A653}">
      <dgm:prSet/>
      <dgm:spPr/>
      <dgm:t>
        <a:bodyPr/>
        <a:lstStyle/>
        <a:p>
          <a:endParaRPr lang="en-US"/>
        </a:p>
      </dgm:t>
    </dgm:pt>
    <dgm:pt modelId="{09761DF3-9211-4D09-ADF6-C04F0D24D9BA}" type="sibTrans" cxnId="{AF9CA262-AA33-454F-838B-EEFDE1D7A653}">
      <dgm:prSet/>
      <dgm:spPr/>
      <dgm:t>
        <a:bodyPr/>
        <a:lstStyle/>
        <a:p>
          <a:endParaRPr lang="en-US"/>
        </a:p>
      </dgm:t>
    </dgm:pt>
    <dgm:pt modelId="{3DD7D995-377A-E648-9AD8-EB93D6B65121}" type="pres">
      <dgm:prSet presAssocID="{CCC6ECB4-8814-4CD6-91CF-D47F0FA39BED}" presName="hierChild1" presStyleCnt="0">
        <dgm:presLayoutVars>
          <dgm:chPref val="1"/>
          <dgm:dir/>
          <dgm:animOne val="branch"/>
          <dgm:animLvl val="lvl"/>
          <dgm:resizeHandles/>
        </dgm:presLayoutVars>
      </dgm:prSet>
      <dgm:spPr/>
    </dgm:pt>
    <dgm:pt modelId="{29855420-E4A3-1048-8067-306BE3A6ADB7}" type="pres">
      <dgm:prSet presAssocID="{C98EA6CD-EA96-4FAA-A912-11A44C7A86B5}" presName="hierRoot1" presStyleCnt="0"/>
      <dgm:spPr/>
    </dgm:pt>
    <dgm:pt modelId="{E2FAFDEA-E69B-A041-B56C-9B96046D3E9F}" type="pres">
      <dgm:prSet presAssocID="{C98EA6CD-EA96-4FAA-A912-11A44C7A86B5}" presName="composite" presStyleCnt="0"/>
      <dgm:spPr/>
    </dgm:pt>
    <dgm:pt modelId="{A31CD768-8131-754B-BA00-CC11EAD40979}" type="pres">
      <dgm:prSet presAssocID="{C98EA6CD-EA96-4FAA-A912-11A44C7A86B5}" presName="background" presStyleLbl="node0" presStyleIdx="0" presStyleCnt="1"/>
      <dgm:spPr/>
    </dgm:pt>
    <dgm:pt modelId="{7B64574D-1DE0-8640-A044-52071CC8DF6C}" type="pres">
      <dgm:prSet presAssocID="{C98EA6CD-EA96-4FAA-A912-11A44C7A86B5}" presName="text" presStyleLbl="fgAcc0" presStyleIdx="0" presStyleCnt="1" custScaleY="124095">
        <dgm:presLayoutVars>
          <dgm:chPref val="3"/>
        </dgm:presLayoutVars>
      </dgm:prSet>
      <dgm:spPr/>
    </dgm:pt>
    <dgm:pt modelId="{9C2B9694-6906-1741-A441-1BCD1A751DC4}" type="pres">
      <dgm:prSet presAssocID="{C98EA6CD-EA96-4FAA-A912-11A44C7A86B5}" presName="hierChild2" presStyleCnt="0"/>
      <dgm:spPr/>
    </dgm:pt>
  </dgm:ptLst>
  <dgm:cxnLst>
    <dgm:cxn modelId="{63EC5745-6E45-AD49-89C7-1FD284069713}" type="presOf" srcId="{C98EA6CD-EA96-4FAA-A912-11A44C7A86B5}" destId="{7B64574D-1DE0-8640-A044-52071CC8DF6C}" srcOrd="0" destOrd="0" presId="urn:microsoft.com/office/officeart/2005/8/layout/hierarchy1"/>
    <dgm:cxn modelId="{AF9CA262-AA33-454F-838B-EEFDE1D7A653}" srcId="{CCC6ECB4-8814-4CD6-91CF-D47F0FA39BED}" destId="{C98EA6CD-EA96-4FAA-A912-11A44C7A86B5}" srcOrd="0" destOrd="0" parTransId="{7B8E2F97-D7C6-4177-9124-AB873AA8383C}" sibTransId="{09761DF3-9211-4D09-ADF6-C04F0D24D9BA}"/>
    <dgm:cxn modelId="{E849B163-0C55-8549-A2AB-645B27DD581C}" type="presOf" srcId="{CCC6ECB4-8814-4CD6-91CF-D47F0FA39BED}" destId="{3DD7D995-377A-E648-9AD8-EB93D6B65121}" srcOrd="0" destOrd="0" presId="urn:microsoft.com/office/officeart/2005/8/layout/hierarchy1"/>
    <dgm:cxn modelId="{9802A212-A9E6-5041-B242-A120BCACC7F3}" type="presParOf" srcId="{3DD7D995-377A-E648-9AD8-EB93D6B65121}" destId="{29855420-E4A3-1048-8067-306BE3A6ADB7}" srcOrd="0" destOrd="0" presId="urn:microsoft.com/office/officeart/2005/8/layout/hierarchy1"/>
    <dgm:cxn modelId="{A3957F6B-0896-4D4B-9F2C-618E5B01179E}" type="presParOf" srcId="{29855420-E4A3-1048-8067-306BE3A6ADB7}" destId="{E2FAFDEA-E69B-A041-B56C-9B96046D3E9F}" srcOrd="0" destOrd="0" presId="urn:microsoft.com/office/officeart/2005/8/layout/hierarchy1"/>
    <dgm:cxn modelId="{35D14318-E6E8-B54B-9999-AC8206233E98}" type="presParOf" srcId="{E2FAFDEA-E69B-A041-B56C-9B96046D3E9F}" destId="{A31CD768-8131-754B-BA00-CC11EAD40979}" srcOrd="0" destOrd="0" presId="urn:microsoft.com/office/officeart/2005/8/layout/hierarchy1"/>
    <dgm:cxn modelId="{DDCAD4DE-BDC2-BB48-83B7-39B2B1B47EB5}" type="presParOf" srcId="{E2FAFDEA-E69B-A041-B56C-9B96046D3E9F}" destId="{7B64574D-1DE0-8640-A044-52071CC8DF6C}" srcOrd="1" destOrd="0" presId="urn:microsoft.com/office/officeart/2005/8/layout/hierarchy1"/>
    <dgm:cxn modelId="{CFF981E4-442D-1440-9325-9F5E12FD9A64}" type="presParOf" srcId="{29855420-E4A3-1048-8067-306BE3A6ADB7}" destId="{9C2B9694-6906-1741-A441-1BCD1A751DC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D1DEFE-4DEA-4B72-B5A9-D916538050D4}">
      <dsp:nvSpPr>
        <dsp:cNvPr id="0" name=""/>
        <dsp:cNvSpPr/>
      </dsp:nvSpPr>
      <dsp:spPr>
        <a:xfrm>
          <a:off x="0" y="531"/>
          <a:ext cx="10515600" cy="12447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F996ED-6F23-4E9E-8B23-04769A593421}">
      <dsp:nvSpPr>
        <dsp:cNvPr id="0" name=""/>
        <dsp:cNvSpPr/>
      </dsp:nvSpPr>
      <dsp:spPr>
        <a:xfrm>
          <a:off x="376522" y="280590"/>
          <a:ext cx="684586" cy="68458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C58BF77-24F1-45B2-BF45-888DACA7011B}">
      <dsp:nvSpPr>
        <dsp:cNvPr id="0" name=""/>
        <dsp:cNvSpPr/>
      </dsp:nvSpPr>
      <dsp:spPr>
        <a:xfrm>
          <a:off x="1437631" y="531"/>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755650">
            <a:lnSpc>
              <a:spcPct val="90000"/>
            </a:lnSpc>
            <a:spcBef>
              <a:spcPct val="0"/>
            </a:spcBef>
            <a:spcAft>
              <a:spcPct val="35000"/>
            </a:spcAft>
            <a:buNone/>
          </a:pPr>
          <a:r>
            <a:rPr lang="en-US" sz="1700" kern="1200"/>
            <a:t>Il costrutto di Food Addiction è stato introdotto negli ultimi decenni per spiegare gli specifici pattern alimentari osservabili soprattutto in persone affette da obesità  o sovrappeso</a:t>
          </a:r>
        </a:p>
      </dsp:txBody>
      <dsp:txXfrm>
        <a:off x="1437631" y="531"/>
        <a:ext cx="9077968" cy="1244702"/>
      </dsp:txXfrm>
    </dsp:sp>
    <dsp:sp modelId="{017CE3BA-8944-4113-A025-88AD140F1C48}">
      <dsp:nvSpPr>
        <dsp:cNvPr id="0" name=""/>
        <dsp:cNvSpPr/>
      </dsp:nvSpPr>
      <dsp:spPr>
        <a:xfrm>
          <a:off x="0" y="1556410"/>
          <a:ext cx="10515600" cy="12447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D63487-15DC-4A91-876C-CD7D1C1A5A66}">
      <dsp:nvSpPr>
        <dsp:cNvPr id="0" name=""/>
        <dsp:cNvSpPr/>
      </dsp:nvSpPr>
      <dsp:spPr>
        <a:xfrm>
          <a:off x="376522" y="1836468"/>
          <a:ext cx="684586" cy="68458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4918E24-D799-4C5A-B87B-EB54D1F0A7D9}">
      <dsp:nvSpPr>
        <dsp:cNvPr id="0" name=""/>
        <dsp:cNvSpPr/>
      </dsp:nvSpPr>
      <dsp:spPr>
        <a:xfrm>
          <a:off x="1437631" y="1556410"/>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755650">
            <a:lnSpc>
              <a:spcPct val="90000"/>
            </a:lnSpc>
            <a:spcBef>
              <a:spcPct val="0"/>
            </a:spcBef>
            <a:spcAft>
              <a:spcPct val="35000"/>
            </a:spcAft>
            <a:buNone/>
          </a:pPr>
          <a:r>
            <a:rPr lang="it-IT" sz="1700" kern="1200" dirty="0"/>
            <a:t>Alcuni autori definiscono la Food </a:t>
          </a:r>
          <a:r>
            <a:rPr lang="it-IT" sz="1700" kern="1200" dirty="0" err="1"/>
            <a:t>Addiction</a:t>
          </a:r>
          <a:r>
            <a:rPr lang="it-IT" sz="1700" kern="1200" dirty="0"/>
            <a:t> come una condizione clinica caratterizzata </a:t>
          </a:r>
          <a:r>
            <a:rPr lang="it-IT" sz="1700" b="1" kern="1200" dirty="0"/>
            <a:t>dall’impulso irrefrenabile che </a:t>
          </a:r>
          <a:r>
            <a:rPr lang="it-IT" sz="1700" kern="1200" dirty="0"/>
            <a:t>deriva dalla stimolazione del sistema cerebrale della ricompensa, </a:t>
          </a:r>
          <a:r>
            <a:rPr lang="it-IT" sz="1700" b="1" kern="1200" dirty="0"/>
            <a:t>di assumere un determinato alimento o cibo,</a:t>
          </a:r>
          <a:r>
            <a:rPr lang="it-IT" sz="1700" kern="1200" dirty="0"/>
            <a:t> spesso un alimento </a:t>
          </a:r>
          <a:r>
            <a:rPr lang="it-IT" sz="1700" kern="1200" dirty="0" err="1"/>
            <a:t>iperpalatabile</a:t>
          </a:r>
          <a:r>
            <a:rPr lang="it-IT" sz="1700" kern="1200" dirty="0"/>
            <a:t> o </a:t>
          </a:r>
          <a:r>
            <a:rPr lang="it-IT" sz="1700" b="1" kern="1200" dirty="0" err="1"/>
            <a:t>ultraprocessato</a:t>
          </a:r>
          <a:r>
            <a:rPr lang="it-IT" sz="1700" kern="1200" dirty="0"/>
            <a:t> </a:t>
          </a:r>
          <a:endParaRPr lang="en-US" sz="1700" kern="1200" dirty="0"/>
        </a:p>
      </dsp:txBody>
      <dsp:txXfrm>
        <a:off x="1437631" y="1556410"/>
        <a:ext cx="9077968" cy="1244702"/>
      </dsp:txXfrm>
    </dsp:sp>
    <dsp:sp modelId="{984D93F3-6371-4CF4-A150-D8E12D493ACA}">
      <dsp:nvSpPr>
        <dsp:cNvPr id="0" name=""/>
        <dsp:cNvSpPr/>
      </dsp:nvSpPr>
      <dsp:spPr>
        <a:xfrm>
          <a:off x="0" y="3112289"/>
          <a:ext cx="10515600" cy="12447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A7DDEE-9A82-4C3E-8C45-2074751FF581}">
      <dsp:nvSpPr>
        <dsp:cNvPr id="0" name=""/>
        <dsp:cNvSpPr/>
      </dsp:nvSpPr>
      <dsp:spPr>
        <a:xfrm>
          <a:off x="376522" y="3392347"/>
          <a:ext cx="684586" cy="68458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8DECF29-F9D6-4484-94EA-7A3C8B107223}">
      <dsp:nvSpPr>
        <dsp:cNvPr id="0" name=""/>
        <dsp:cNvSpPr/>
      </dsp:nvSpPr>
      <dsp:spPr>
        <a:xfrm>
          <a:off x="1437631" y="3112289"/>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755650">
            <a:lnSpc>
              <a:spcPct val="90000"/>
            </a:lnSpc>
            <a:spcBef>
              <a:spcPct val="0"/>
            </a:spcBef>
            <a:spcAft>
              <a:spcPct val="35000"/>
            </a:spcAft>
            <a:buNone/>
          </a:pPr>
          <a:r>
            <a:rPr lang="it-IT" sz="1700" kern="1200" dirty="0"/>
            <a:t>Cibi ad alta palatabilità, in particolare quelli ricchi in zuccheri ,grassi e sale, coloranti, dolcificanti, conservanti, emulsionanti e aromi possono attivare il sistema del </a:t>
          </a:r>
          <a:r>
            <a:rPr lang="it-IT" sz="1700" kern="1200" dirty="0" err="1"/>
            <a:t>reward</a:t>
          </a:r>
          <a:r>
            <a:rPr lang="it-IT" sz="1700" kern="1200" dirty="0"/>
            <a:t> in maniera simile a quella dell'</a:t>
          </a:r>
          <a:r>
            <a:rPr lang="it-IT" sz="1700" kern="1200" dirty="0" err="1"/>
            <a:t>addiction</a:t>
          </a:r>
          <a:r>
            <a:rPr lang="it-IT" sz="1700" kern="1200" dirty="0"/>
            <a:t>. </a:t>
          </a:r>
          <a:endParaRPr lang="en-US" sz="1700" kern="1200" dirty="0"/>
        </a:p>
      </dsp:txBody>
      <dsp:txXfrm>
        <a:off x="1437631" y="3112289"/>
        <a:ext cx="9077968" cy="12447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538D03-5E2F-4118-A387-A320F85F329C}">
      <dsp:nvSpPr>
        <dsp:cNvPr id="0" name=""/>
        <dsp:cNvSpPr/>
      </dsp:nvSpPr>
      <dsp:spPr>
        <a:xfrm>
          <a:off x="0" y="1409"/>
          <a:ext cx="10515600" cy="60064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422E9B-974C-48C8-B1DE-41505C738851}">
      <dsp:nvSpPr>
        <dsp:cNvPr id="0" name=""/>
        <dsp:cNvSpPr/>
      </dsp:nvSpPr>
      <dsp:spPr>
        <a:xfrm>
          <a:off x="181696" y="136555"/>
          <a:ext cx="330356" cy="3303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C558913-8971-4E96-AD1F-435AC03145DA}">
      <dsp:nvSpPr>
        <dsp:cNvPr id="0" name=""/>
        <dsp:cNvSpPr/>
      </dsp:nvSpPr>
      <dsp:spPr>
        <a:xfrm>
          <a:off x="693749" y="1409"/>
          <a:ext cx="9821850" cy="600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69" tIns="63569" rIns="63569" bIns="63569" numCol="1" spcCol="1270" anchor="ctr" anchorCtr="0">
          <a:noAutofit/>
        </a:bodyPr>
        <a:lstStyle/>
        <a:p>
          <a:pPr marL="0" lvl="0" indent="0" algn="l" defTabSz="666750">
            <a:lnSpc>
              <a:spcPct val="100000"/>
            </a:lnSpc>
            <a:spcBef>
              <a:spcPct val="0"/>
            </a:spcBef>
            <a:spcAft>
              <a:spcPct val="35000"/>
            </a:spcAft>
            <a:buNone/>
          </a:pPr>
          <a:r>
            <a:rPr lang="it-IT" sz="1500" kern="1200" dirty="0"/>
            <a:t>La caratteristiche fondamentali del </a:t>
          </a:r>
          <a:r>
            <a:rPr lang="it-IT" sz="1500" kern="1200" dirty="0" err="1"/>
            <a:t>craving</a:t>
          </a:r>
          <a:r>
            <a:rPr lang="it-IT" sz="1500" kern="1200" dirty="0"/>
            <a:t> sono l’intensità del desiderio del cibo in nessun modo correlato alla fame e alla scelta del cibo. Si </a:t>
          </a:r>
          <a:r>
            <a:rPr lang="it-IT" sz="1500" kern="1200" dirty="0" err="1"/>
            <a:t>costuisce</a:t>
          </a:r>
          <a:r>
            <a:rPr lang="it-IT" sz="1500" kern="1200" dirty="0"/>
            <a:t> una memoria relativa alla sensorialità connessa alla soddisfazione.</a:t>
          </a:r>
          <a:endParaRPr lang="en-US" sz="1500" kern="1200" dirty="0"/>
        </a:p>
      </dsp:txBody>
      <dsp:txXfrm>
        <a:off x="693749" y="1409"/>
        <a:ext cx="9821850" cy="600648"/>
      </dsp:txXfrm>
    </dsp:sp>
    <dsp:sp modelId="{416273BC-1EF9-47A7-BDFA-A52A5A75C0C4}">
      <dsp:nvSpPr>
        <dsp:cNvPr id="0" name=""/>
        <dsp:cNvSpPr/>
      </dsp:nvSpPr>
      <dsp:spPr>
        <a:xfrm>
          <a:off x="0" y="752220"/>
          <a:ext cx="10515600" cy="60064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2BCC27-28FA-456E-BB69-34E98C2212B5}">
      <dsp:nvSpPr>
        <dsp:cNvPr id="0" name=""/>
        <dsp:cNvSpPr/>
      </dsp:nvSpPr>
      <dsp:spPr>
        <a:xfrm>
          <a:off x="181696" y="887366"/>
          <a:ext cx="330356" cy="3303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2CAF56C-A70B-46C4-B704-A78102616169}">
      <dsp:nvSpPr>
        <dsp:cNvPr id="0" name=""/>
        <dsp:cNvSpPr/>
      </dsp:nvSpPr>
      <dsp:spPr>
        <a:xfrm>
          <a:off x="693749" y="752220"/>
          <a:ext cx="9821850" cy="600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69" tIns="63569" rIns="63569" bIns="63569" numCol="1" spcCol="1270" anchor="ctr" anchorCtr="0">
          <a:noAutofit/>
        </a:bodyPr>
        <a:lstStyle/>
        <a:p>
          <a:pPr marL="0" lvl="0" indent="0" algn="l" defTabSz="666750">
            <a:lnSpc>
              <a:spcPct val="100000"/>
            </a:lnSpc>
            <a:spcBef>
              <a:spcPct val="0"/>
            </a:spcBef>
            <a:spcAft>
              <a:spcPct val="35000"/>
            </a:spcAft>
            <a:buNone/>
          </a:pPr>
          <a:r>
            <a:rPr lang="it-IT" sz="1500" kern="1200" dirty="0"/>
            <a:t>Il concetto di </a:t>
          </a:r>
          <a:r>
            <a:rPr lang="it-IT" sz="1500" kern="1200" dirty="0" err="1"/>
            <a:t>craving</a:t>
          </a:r>
          <a:r>
            <a:rPr lang="it-IT" sz="1500" kern="1200" dirty="0"/>
            <a:t> è centrale nelle dipendenze ed è presente nei disturbi del comportamento alimentare/disturbi dell’alimentazione e della nutrizione</a:t>
          </a:r>
          <a:endParaRPr lang="en-US" sz="1500" kern="1200" dirty="0"/>
        </a:p>
      </dsp:txBody>
      <dsp:txXfrm>
        <a:off x="693749" y="752220"/>
        <a:ext cx="9821850" cy="600648"/>
      </dsp:txXfrm>
    </dsp:sp>
    <dsp:sp modelId="{F90BBABA-AE81-498A-9F22-2669E124675D}">
      <dsp:nvSpPr>
        <dsp:cNvPr id="0" name=""/>
        <dsp:cNvSpPr/>
      </dsp:nvSpPr>
      <dsp:spPr>
        <a:xfrm>
          <a:off x="0" y="3756875"/>
          <a:ext cx="10515600" cy="60064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D34588-8991-494F-AD8F-1BA8560DDE79}">
      <dsp:nvSpPr>
        <dsp:cNvPr id="0" name=""/>
        <dsp:cNvSpPr/>
      </dsp:nvSpPr>
      <dsp:spPr>
        <a:xfrm>
          <a:off x="181696" y="1638177"/>
          <a:ext cx="330356" cy="3303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0D2DCA5-0007-4B72-B62D-BF8A27897B3A}">
      <dsp:nvSpPr>
        <dsp:cNvPr id="0" name=""/>
        <dsp:cNvSpPr/>
      </dsp:nvSpPr>
      <dsp:spPr>
        <a:xfrm>
          <a:off x="693749" y="1503031"/>
          <a:ext cx="9821850" cy="600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69" tIns="63569" rIns="63569" bIns="63569" numCol="1" spcCol="1270" anchor="ctr" anchorCtr="0">
          <a:noAutofit/>
        </a:bodyPr>
        <a:lstStyle/>
        <a:p>
          <a:pPr marL="0" lvl="0" indent="0" algn="l" defTabSz="666750">
            <a:lnSpc>
              <a:spcPct val="100000"/>
            </a:lnSpc>
            <a:spcBef>
              <a:spcPct val="0"/>
            </a:spcBef>
            <a:spcAft>
              <a:spcPct val="35000"/>
            </a:spcAft>
            <a:buNone/>
          </a:pPr>
          <a:endParaRPr lang="en-US" sz="1500" kern="1200" dirty="0"/>
        </a:p>
      </dsp:txBody>
      <dsp:txXfrm>
        <a:off x="693749" y="1503031"/>
        <a:ext cx="9821850" cy="600648"/>
      </dsp:txXfrm>
    </dsp:sp>
    <dsp:sp modelId="{48A74266-C467-4EF6-BB9F-C233F5FEFE5B}">
      <dsp:nvSpPr>
        <dsp:cNvPr id="0" name=""/>
        <dsp:cNvSpPr/>
      </dsp:nvSpPr>
      <dsp:spPr>
        <a:xfrm>
          <a:off x="0" y="2337693"/>
          <a:ext cx="10515600" cy="600648"/>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D98B87-587E-4929-898C-89F0922336F6}">
      <dsp:nvSpPr>
        <dsp:cNvPr id="0" name=""/>
        <dsp:cNvSpPr/>
      </dsp:nvSpPr>
      <dsp:spPr>
        <a:xfrm>
          <a:off x="181696" y="2388989"/>
          <a:ext cx="330356" cy="3303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75BBADE-9D68-4695-B0F7-55463DF2F600}">
      <dsp:nvSpPr>
        <dsp:cNvPr id="0" name=""/>
        <dsp:cNvSpPr/>
      </dsp:nvSpPr>
      <dsp:spPr>
        <a:xfrm>
          <a:off x="693749" y="2253843"/>
          <a:ext cx="9821850" cy="600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69" tIns="63569" rIns="63569" bIns="63569" numCol="1" spcCol="1270" anchor="ctr" anchorCtr="0">
          <a:noAutofit/>
        </a:bodyPr>
        <a:lstStyle/>
        <a:p>
          <a:pPr marL="0" lvl="0" indent="0" algn="l" defTabSz="666750">
            <a:lnSpc>
              <a:spcPct val="100000"/>
            </a:lnSpc>
            <a:spcBef>
              <a:spcPct val="0"/>
            </a:spcBef>
            <a:spcAft>
              <a:spcPct val="35000"/>
            </a:spcAft>
            <a:buNone/>
          </a:pPr>
          <a:r>
            <a:rPr lang="it-IT" sz="1500" kern="1200"/>
            <a:t>Secondo il DSM-5 pattern alimentari disturbati si possono riscontrare anche nei disturbi depressivi con pattern stagionali o nel disturbo disforico premestruale dove si osserva craving per i carboidrati e sovra-alimentazione</a:t>
          </a:r>
          <a:endParaRPr lang="en-US" sz="1500" kern="1200"/>
        </a:p>
      </dsp:txBody>
      <dsp:txXfrm>
        <a:off x="693749" y="2253843"/>
        <a:ext cx="9821850" cy="600648"/>
      </dsp:txXfrm>
    </dsp:sp>
    <dsp:sp modelId="{FEC525E6-E642-B343-B8A2-72F45A61690A}">
      <dsp:nvSpPr>
        <dsp:cNvPr id="0" name=""/>
        <dsp:cNvSpPr/>
      </dsp:nvSpPr>
      <dsp:spPr>
        <a:xfrm>
          <a:off x="0" y="3004654"/>
          <a:ext cx="10515600" cy="600648"/>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C8A505-8B49-6A4A-B011-CD0E9575076A}">
      <dsp:nvSpPr>
        <dsp:cNvPr id="0" name=""/>
        <dsp:cNvSpPr/>
      </dsp:nvSpPr>
      <dsp:spPr>
        <a:xfrm>
          <a:off x="181696" y="3139800"/>
          <a:ext cx="330356" cy="330356"/>
        </a:xfrm>
        <a:prstGeom prst="rect">
          <a:avLst/>
        </a:prstGeom>
        <a:solidFill>
          <a:schemeClr val="bg1">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E227DC-97FD-D449-AD2B-41E77E4049DB}">
      <dsp:nvSpPr>
        <dsp:cNvPr id="0" name=""/>
        <dsp:cNvSpPr/>
      </dsp:nvSpPr>
      <dsp:spPr>
        <a:xfrm>
          <a:off x="693749" y="3004654"/>
          <a:ext cx="9821850" cy="600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69" tIns="63569" rIns="63569" bIns="63569" numCol="1" spcCol="1270" anchor="ctr" anchorCtr="0">
          <a:noAutofit/>
        </a:bodyPr>
        <a:lstStyle/>
        <a:p>
          <a:pPr marL="0" lvl="0" indent="0" algn="l" defTabSz="666750">
            <a:lnSpc>
              <a:spcPct val="100000"/>
            </a:lnSpc>
            <a:spcBef>
              <a:spcPct val="0"/>
            </a:spcBef>
            <a:spcAft>
              <a:spcPct val="35000"/>
            </a:spcAft>
            <a:buNone/>
          </a:pPr>
          <a:r>
            <a:rPr lang="en-US" sz="1500" kern="1200" dirty="0"/>
            <a:t>Una </a:t>
          </a:r>
          <a:r>
            <a:rPr lang="en-US" sz="1500" kern="1200" dirty="0" err="1"/>
            <a:t>caratteristica</a:t>
          </a:r>
          <a:r>
            <a:rPr lang="en-US" sz="1500" kern="1200" dirty="0"/>
            <a:t> </a:t>
          </a:r>
          <a:r>
            <a:rPr lang="en-US" sz="1500" kern="1200" dirty="0" err="1"/>
            <a:t>fondamentale</a:t>
          </a:r>
          <a:r>
            <a:rPr lang="en-US" sz="1500" kern="1200" dirty="0"/>
            <a:t> </a:t>
          </a:r>
          <a:r>
            <a:rPr lang="en-US" sz="1500" kern="1200" dirty="0" err="1"/>
            <a:t>delle</a:t>
          </a:r>
          <a:r>
            <a:rPr lang="en-US" sz="1500" kern="1200" dirty="0"/>
            <a:t> </a:t>
          </a:r>
          <a:r>
            <a:rPr lang="en-US" sz="1500" kern="1200" dirty="0" err="1"/>
            <a:t>dipendenze</a:t>
          </a:r>
          <a:r>
            <a:rPr lang="en-US" sz="1500" kern="1200" dirty="0"/>
            <a:t> da </a:t>
          </a:r>
          <a:r>
            <a:rPr lang="en-US" sz="1500" kern="1200" dirty="0" err="1"/>
            <a:t>sostanze</a:t>
          </a:r>
          <a:r>
            <a:rPr lang="en-US" sz="1500" kern="1200" dirty="0"/>
            <a:t> </a:t>
          </a:r>
          <a:r>
            <a:rPr lang="en-US" sz="1500" kern="1200" dirty="0" err="1"/>
            <a:t>è</a:t>
          </a:r>
          <a:r>
            <a:rPr lang="en-US" sz="1500" kern="1200" dirty="0"/>
            <a:t> la </a:t>
          </a:r>
          <a:r>
            <a:rPr lang="en-US" sz="1500" kern="1200" dirty="0" err="1"/>
            <a:t>presenza</a:t>
          </a:r>
          <a:r>
            <a:rPr lang="en-US" sz="1500" kern="1200" dirty="0"/>
            <a:t> di craving per la </a:t>
          </a:r>
          <a:r>
            <a:rPr lang="en-US" sz="1500" kern="1200" dirty="0" err="1"/>
            <a:t>sostanza</a:t>
          </a:r>
          <a:r>
            <a:rPr lang="en-US" sz="1500" kern="1200" dirty="0"/>
            <a:t> </a:t>
          </a:r>
          <a:r>
            <a:rPr lang="en-US" sz="1500" kern="1200" dirty="0" err="1"/>
            <a:t>soprattutto</a:t>
          </a:r>
          <a:r>
            <a:rPr lang="en-US" sz="1500" kern="1200" dirty="0"/>
            <a:t> </a:t>
          </a:r>
          <a:r>
            <a:rPr lang="en-US" sz="1500" kern="1200" dirty="0" err="1"/>
            <a:t>quando</a:t>
          </a:r>
          <a:r>
            <a:rPr lang="en-US" sz="1500" kern="1200" dirty="0"/>
            <a:t> la persona </a:t>
          </a:r>
          <a:r>
            <a:rPr lang="en-US" sz="1500" kern="1200" dirty="0" err="1"/>
            <a:t>è</a:t>
          </a:r>
          <a:r>
            <a:rPr lang="en-US" sz="1500" kern="1200" dirty="0"/>
            <a:t> </a:t>
          </a:r>
          <a:r>
            <a:rPr lang="en-US" sz="1500" kern="1200" dirty="0" err="1"/>
            <a:t>esposta</a:t>
          </a:r>
          <a:r>
            <a:rPr lang="en-US" sz="1500" kern="1200" dirty="0"/>
            <a:t> a </a:t>
          </a:r>
          <a:r>
            <a:rPr lang="en-US" sz="1500" kern="1200" dirty="0" err="1"/>
            <a:t>stimoli</a:t>
          </a:r>
          <a:r>
            <a:rPr lang="en-US" sz="1500" kern="1200" dirty="0"/>
            <a:t> </a:t>
          </a:r>
          <a:r>
            <a:rPr lang="en-US" sz="1500" kern="1200" dirty="0" err="1"/>
            <a:t>legati</a:t>
          </a:r>
          <a:r>
            <a:rPr lang="en-US" sz="1500" kern="1200" dirty="0"/>
            <a:t> </a:t>
          </a:r>
          <a:r>
            <a:rPr lang="en-US" sz="1500" kern="1200" dirty="0" err="1"/>
            <a:t>all’uso</a:t>
          </a:r>
          <a:r>
            <a:rPr lang="en-US" sz="1500" kern="1200" dirty="0"/>
            <a:t> </a:t>
          </a:r>
          <a:r>
            <a:rPr lang="en-US" sz="1500" kern="1200" dirty="0" err="1"/>
            <a:t>della</a:t>
          </a:r>
          <a:r>
            <a:rPr lang="en-US" sz="1500" kern="1200" dirty="0"/>
            <a:t> </a:t>
          </a:r>
          <a:r>
            <a:rPr lang="en-US" sz="1500" kern="1200" dirty="0" err="1"/>
            <a:t>sostanza</a:t>
          </a:r>
          <a:r>
            <a:rPr lang="en-US" sz="1500" kern="1200" dirty="0"/>
            <a:t>. </a:t>
          </a:r>
        </a:p>
      </dsp:txBody>
      <dsp:txXfrm>
        <a:off x="693749" y="3004654"/>
        <a:ext cx="9821850" cy="600648"/>
      </dsp:txXfrm>
    </dsp:sp>
    <dsp:sp modelId="{EB656927-A617-2441-97F5-B312C693782F}">
      <dsp:nvSpPr>
        <dsp:cNvPr id="0" name=""/>
        <dsp:cNvSpPr/>
      </dsp:nvSpPr>
      <dsp:spPr>
        <a:xfrm>
          <a:off x="0" y="3755465"/>
          <a:ext cx="10515600" cy="60064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C7EFD8-7DF3-6A4B-B3D4-314F13A51284}">
      <dsp:nvSpPr>
        <dsp:cNvPr id="0" name=""/>
        <dsp:cNvSpPr/>
      </dsp:nvSpPr>
      <dsp:spPr>
        <a:xfrm>
          <a:off x="181696" y="3890611"/>
          <a:ext cx="330356" cy="330356"/>
        </a:xfrm>
        <a:prstGeom prst="rect">
          <a:avLst/>
        </a:prstGeom>
        <a:solidFill>
          <a:schemeClr val="bg1">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861045-8EE4-B543-85E1-973142E45DD2}">
      <dsp:nvSpPr>
        <dsp:cNvPr id="0" name=""/>
        <dsp:cNvSpPr/>
      </dsp:nvSpPr>
      <dsp:spPr>
        <a:xfrm>
          <a:off x="693749" y="3755465"/>
          <a:ext cx="9821850" cy="600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569" tIns="63569" rIns="63569" bIns="63569" numCol="1" spcCol="1270" anchor="ctr" anchorCtr="0">
          <a:noAutofit/>
        </a:bodyPr>
        <a:lstStyle/>
        <a:p>
          <a:pPr marL="0" lvl="0" indent="0" algn="l" defTabSz="666750">
            <a:lnSpc>
              <a:spcPct val="100000"/>
            </a:lnSpc>
            <a:spcBef>
              <a:spcPct val="0"/>
            </a:spcBef>
            <a:spcAft>
              <a:spcPct val="35000"/>
            </a:spcAft>
            <a:buNone/>
          </a:pPr>
          <a:r>
            <a:rPr lang="en-US" sz="1500" kern="1200" dirty="0" err="1"/>
            <a:t>Anche</a:t>
          </a:r>
          <a:r>
            <a:rPr lang="en-US" sz="1500" kern="1200" dirty="0"/>
            <a:t> </a:t>
          </a:r>
          <a:r>
            <a:rPr lang="en-US" sz="1500" kern="1200" dirty="0" err="1"/>
            <a:t>nei</a:t>
          </a:r>
          <a:r>
            <a:rPr lang="en-US" sz="1500" kern="1200" dirty="0"/>
            <a:t> </a:t>
          </a:r>
          <a:r>
            <a:rPr lang="en-US" sz="1500" kern="1200" dirty="0" err="1"/>
            <a:t>comportamenti</a:t>
          </a:r>
          <a:r>
            <a:rPr lang="en-US" sz="1500" kern="1200" dirty="0"/>
            <a:t> </a:t>
          </a:r>
          <a:r>
            <a:rPr lang="en-US" sz="1500" kern="1200" dirty="0" err="1"/>
            <a:t>alimentari</a:t>
          </a:r>
          <a:r>
            <a:rPr lang="en-US" sz="1500" kern="1200" dirty="0"/>
            <a:t> il craving </a:t>
          </a:r>
          <a:r>
            <a:rPr lang="en-US" sz="1500" kern="1200" dirty="0" err="1"/>
            <a:t>può</a:t>
          </a:r>
          <a:r>
            <a:rPr lang="en-US" sz="1500" kern="1200" dirty="0"/>
            <a:t> </a:t>
          </a:r>
          <a:r>
            <a:rPr lang="en-US" sz="1500" kern="1200" dirty="0" err="1"/>
            <a:t>mostrare</a:t>
          </a:r>
          <a:r>
            <a:rPr lang="en-US" sz="1500" kern="1200" dirty="0"/>
            <a:t> </a:t>
          </a:r>
          <a:r>
            <a:rPr lang="en-US" sz="1500" kern="1200" dirty="0" err="1"/>
            <a:t>oscillazioni</a:t>
          </a:r>
          <a:r>
            <a:rPr lang="en-US" sz="1500" kern="1200" dirty="0"/>
            <a:t> </a:t>
          </a:r>
          <a:r>
            <a:rPr lang="en-US" sz="1500" kern="1200" dirty="0" err="1"/>
            <a:t>situazionali</a:t>
          </a:r>
          <a:r>
            <a:rPr lang="en-US" sz="1500" kern="1200" dirty="0"/>
            <a:t> e </a:t>
          </a:r>
          <a:r>
            <a:rPr lang="en-US" sz="1500" kern="1200" dirty="0" err="1"/>
            <a:t>stimoli</a:t>
          </a:r>
          <a:r>
            <a:rPr lang="en-US" sz="1500" kern="1200" dirty="0"/>
            <a:t> </a:t>
          </a:r>
          <a:r>
            <a:rPr lang="en-US" sz="1500" kern="1200" dirty="0" err="1"/>
            <a:t>interni</a:t>
          </a:r>
          <a:r>
            <a:rPr lang="en-US" sz="1500" kern="1200" dirty="0"/>
            <a:t> ed </a:t>
          </a:r>
          <a:r>
            <a:rPr lang="en-US" sz="1500" kern="1200" dirty="0" err="1"/>
            <a:t>esterni</a:t>
          </a:r>
          <a:r>
            <a:rPr lang="en-US" sz="1500" kern="1200" dirty="0"/>
            <a:t> </a:t>
          </a:r>
          <a:r>
            <a:rPr lang="en-US" sz="1500" kern="1200" dirty="0" err="1"/>
            <a:t>possono</a:t>
          </a:r>
          <a:r>
            <a:rPr lang="en-US" sz="1500" kern="1200" dirty="0"/>
            <a:t> dare </a:t>
          </a:r>
          <a:r>
            <a:rPr lang="en-US" sz="1500" kern="1200" dirty="0" err="1"/>
            <a:t>luogo</a:t>
          </a:r>
          <a:r>
            <a:rPr lang="en-US" sz="1500" kern="1200" dirty="0"/>
            <a:t> ad emotional o situational eating</a:t>
          </a:r>
        </a:p>
      </dsp:txBody>
      <dsp:txXfrm>
        <a:off x="693749" y="3755465"/>
        <a:ext cx="9821850" cy="6006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CD768-8131-754B-BA00-CC11EAD40979}">
      <dsp:nvSpPr>
        <dsp:cNvPr id="0" name=""/>
        <dsp:cNvSpPr/>
      </dsp:nvSpPr>
      <dsp:spPr>
        <a:xfrm>
          <a:off x="0" y="157727"/>
          <a:ext cx="4903470" cy="386395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64574D-1DE0-8640-A044-52071CC8DF6C}">
      <dsp:nvSpPr>
        <dsp:cNvPr id="0" name=""/>
        <dsp:cNvSpPr/>
      </dsp:nvSpPr>
      <dsp:spPr>
        <a:xfrm>
          <a:off x="544830" y="675315"/>
          <a:ext cx="4903470" cy="3863950"/>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Una </a:t>
          </a:r>
          <a:r>
            <a:rPr lang="en-US" sz="2000" kern="1200" dirty="0" err="1"/>
            <a:t>importante</a:t>
          </a:r>
          <a:r>
            <a:rPr lang="en-US" sz="2000" kern="1200" dirty="0"/>
            <a:t> </a:t>
          </a:r>
          <a:r>
            <a:rPr lang="en-US" sz="2000" kern="1200" dirty="0" err="1"/>
            <a:t>caratteristica</a:t>
          </a:r>
          <a:r>
            <a:rPr lang="en-US" sz="2000" kern="1200" dirty="0"/>
            <a:t> </a:t>
          </a:r>
          <a:r>
            <a:rPr lang="en-US" sz="2000" kern="1200" dirty="0" err="1"/>
            <a:t>delle</a:t>
          </a:r>
          <a:r>
            <a:rPr lang="en-US" sz="2000" kern="1200" dirty="0"/>
            <a:t> </a:t>
          </a:r>
          <a:r>
            <a:rPr lang="en-US" sz="2000" kern="1200" dirty="0" err="1"/>
            <a:t>dipendenze</a:t>
          </a:r>
          <a:r>
            <a:rPr lang="en-US" sz="2000" kern="1200" dirty="0"/>
            <a:t> </a:t>
          </a:r>
          <a:r>
            <a:rPr lang="en-US" sz="2000" kern="1200" dirty="0" err="1"/>
            <a:t>è</a:t>
          </a:r>
          <a:r>
            <a:rPr lang="en-US" sz="2000" kern="1200" dirty="0"/>
            <a:t> </a:t>
          </a:r>
          <a:r>
            <a:rPr lang="en-US" sz="2000" kern="1200" dirty="0" err="1"/>
            <a:t>legata</a:t>
          </a:r>
          <a:r>
            <a:rPr lang="en-US" sz="2000" kern="1200" dirty="0"/>
            <a:t> </a:t>
          </a:r>
          <a:r>
            <a:rPr lang="en-US" sz="2000" kern="1200" dirty="0" err="1"/>
            <a:t>alla</a:t>
          </a:r>
          <a:r>
            <a:rPr lang="en-US" sz="2000" kern="1200" dirty="0"/>
            <a:t> </a:t>
          </a:r>
          <a:r>
            <a:rPr lang="en-US" sz="2000" kern="1200" dirty="0" err="1"/>
            <a:t>presenza</a:t>
          </a:r>
          <a:r>
            <a:rPr lang="en-US" sz="2000" kern="1200" dirty="0"/>
            <a:t> di </a:t>
          </a:r>
          <a:r>
            <a:rPr lang="en-US" sz="2000" kern="1200" dirty="0" err="1"/>
            <a:t>cambiamenti</a:t>
          </a:r>
          <a:r>
            <a:rPr lang="en-US" sz="2000" kern="1200" dirty="0"/>
            <a:t> a </a:t>
          </a:r>
          <a:r>
            <a:rPr lang="en-US" sz="2000" kern="1200" dirty="0" err="1"/>
            <a:t>livello</a:t>
          </a:r>
          <a:r>
            <a:rPr lang="en-US" sz="2000" kern="1200" dirty="0"/>
            <a:t> di </a:t>
          </a:r>
          <a:r>
            <a:rPr lang="en-US" sz="2000" kern="1200" dirty="0" err="1"/>
            <a:t>circuiti</a:t>
          </a:r>
          <a:r>
            <a:rPr lang="en-US" sz="2000" kern="1200" dirty="0"/>
            <a:t> </a:t>
          </a:r>
          <a:r>
            <a:rPr lang="en-US" sz="2000" kern="1200" dirty="0" err="1"/>
            <a:t>cerebrali</a:t>
          </a:r>
          <a:r>
            <a:rPr lang="en-US" sz="2000" kern="1200" dirty="0"/>
            <a:t> </a:t>
          </a:r>
          <a:r>
            <a:rPr lang="en-US" sz="2000" kern="1200" dirty="0" err="1"/>
            <a:t>che</a:t>
          </a:r>
          <a:r>
            <a:rPr lang="en-US" sz="2000" kern="1200" dirty="0"/>
            <a:t> </a:t>
          </a:r>
          <a:r>
            <a:rPr lang="en-US" sz="2000" kern="1200" dirty="0" err="1"/>
            <a:t>possono</a:t>
          </a:r>
          <a:r>
            <a:rPr lang="en-US" sz="2000" kern="1200" dirty="0"/>
            <a:t> </a:t>
          </a:r>
          <a:r>
            <a:rPr lang="en-US" sz="2000" kern="1200" dirty="0" err="1"/>
            <a:t>persistere</a:t>
          </a:r>
          <a:r>
            <a:rPr lang="en-US" sz="2000" kern="1200" dirty="0"/>
            <a:t> </a:t>
          </a:r>
          <a:r>
            <a:rPr lang="en-US" sz="2000" kern="1200" dirty="0" err="1"/>
            <a:t>anche</a:t>
          </a:r>
          <a:r>
            <a:rPr lang="en-US" sz="2000" kern="1200" dirty="0"/>
            <a:t> dopo la </a:t>
          </a:r>
          <a:r>
            <a:rPr lang="en-US" sz="2000" kern="1200" dirty="0" err="1"/>
            <a:t>completa</a:t>
          </a:r>
          <a:r>
            <a:rPr lang="en-US" sz="2000" kern="1200" dirty="0"/>
            <a:t> </a:t>
          </a:r>
          <a:r>
            <a:rPr lang="en-US" sz="2000" kern="1200" dirty="0" err="1"/>
            <a:t>disintossicazione</a:t>
          </a:r>
          <a:r>
            <a:rPr lang="en-US" sz="2000" kern="1200" dirty="0"/>
            <a:t>, in </a:t>
          </a:r>
          <a:r>
            <a:rPr lang="en-US" sz="2000" kern="1200" dirty="0" err="1"/>
            <a:t>particolare</a:t>
          </a:r>
          <a:r>
            <a:rPr lang="en-US" sz="2000" kern="1200" dirty="0"/>
            <a:t> in chi </a:t>
          </a:r>
          <a:r>
            <a:rPr lang="en-US" sz="2000" kern="1200" dirty="0" err="1"/>
            <a:t>aveva</a:t>
          </a:r>
          <a:r>
            <a:rPr lang="en-US" sz="2000" kern="1200" dirty="0"/>
            <a:t> </a:t>
          </a:r>
          <a:r>
            <a:rPr lang="en-US" sz="2000" kern="1200" dirty="0" err="1"/>
            <a:t>mostrato</a:t>
          </a:r>
          <a:r>
            <a:rPr lang="en-US" sz="2000" kern="1200" dirty="0"/>
            <a:t> un grave </a:t>
          </a:r>
          <a:r>
            <a:rPr lang="en-US" sz="2000" kern="1200" dirty="0" err="1"/>
            <a:t>abuso</a:t>
          </a:r>
          <a:r>
            <a:rPr lang="en-US" sz="2000" kern="1200" dirty="0"/>
            <a:t> </a:t>
          </a:r>
          <a:r>
            <a:rPr lang="en-US" sz="2000" kern="1200" dirty="0" err="1"/>
            <a:t>della</a:t>
          </a:r>
          <a:r>
            <a:rPr lang="en-US" sz="2000" kern="1200" dirty="0"/>
            <a:t> </a:t>
          </a:r>
          <a:r>
            <a:rPr lang="en-US" sz="2000" kern="1200" dirty="0" err="1"/>
            <a:t>sostanza</a:t>
          </a:r>
          <a:endParaRPr lang="en-US" sz="2000" kern="1200" dirty="0"/>
        </a:p>
        <a:p>
          <a:pPr marL="0" lvl="0" indent="0" algn="ctr" defTabSz="889000">
            <a:lnSpc>
              <a:spcPct val="90000"/>
            </a:lnSpc>
            <a:spcBef>
              <a:spcPct val="0"/>
            </a:spcBef>
            <a:spcAft>
              <a:spcPct val="35000"/>
            </a:spcAft>
            <a:buNone/>
          </a:pPr>
          <a:r>
            <a:rPr lang="it-IT" sz="2000" kern="1200" dirty="0">
              <a:effectLst/>
            </a:rPr>
            <a:t>L'attivazione del sistema del </a:t>
          </a:r>
          <a:r>
            <a:rPr lang="it-IT" sz="2000" b="1" kern="1200" dirty="0">
              <a:effectLst/>
            </a:rPr>
            <a:t>food </a:t>
          </a:r>
          <a:r>
            <a:rPr lang="it-IT" sz="2000" b="1" kern="1200" dirty="0" err="1">
              <a:effectLst/>
            </a:rPr>
            <a:t>reward</a:t>
          </a:r>
          <a:r>
            <a:rPr lang="it-IT" sz="2000" b="1" kern="1200" dirty="0">
              <a:effectLst/>
            </a:rPr>
            <a:t> </a:t>
          </a:r>
          <a:r>
            <a:rPr lang="it-IT" sz="2000" kern="1200" dirty="0">
              <a:effectLst/>
            </a:rPr>
            <a:t>è legato anche a distress psicologico e al sistema della regolazione emotiva, ricerca del cibo per alleviare il disagio come nelle altre forme di </a:t>
          </a:r>
          <a:r>
            <a:rPr lang="it-IT" sz="2000" kern="1200" dirty="0" err="1">
              <a:effectLst/>
            </a:rPr>
            <a:t>addiction</a:t>
          </a:r>
          <a:r>
            <a:rPr lang="it-IT" sz="2000" kern="1200" dirty="0">
              <a:effectLst/>
            </a:rPr>
            <a:t>, LOC, grazing..</a:t>
          </a:r>
          <a:endParaRPr lang="en-US" sz="2000" kern="1200" dirty="0"/>
        </a:p>
      </dsp:txBody>
      <dsp:txXfrm>
        <a:off x="658001" y="788486"/>
        <a:ext cx="4677128" cy="36376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3BED95-A8A8-49D0-BE46-C358D7AA6B37}">
      <dsp:nvSpPr>
        <dsp:cNvPr id="0" name=""/>
        <dsp:cNvSpPr/>
      </dsp:nvSpPr>
      <dsp:spPr>
        <a:xfrm>
          <a:off x="0" y="707092"/>
          <a:ext cx="10515600" cy="13054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5392183-8388-42E1-BF11-96CD97A06124}">
      <dsp:nvSpPr>
        <dsp:cNvPr id="0" name=""/>
        <dsp:cNvSpPr/>
      </dsp:nvSpPr>
      <dsp:spPr>
        <a:xfrm>
          <a:off x="394883" y="1000807"/>
          <a:ext cx="717970" cy="7179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998B74-24B4-4F2D-A155-57484C28039D}">
      <dsp:nvSpPr>
        <dsp:cNvPr id="0" name=""/>
        <dsp:cNvSpPr/>
      </dsp:nvSpPr>
      <dsp:spPr>
        <a:xfrm>
          <a:off x="1507738" y="707092"/>
          <a:ext cx="9007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977900">
            <a:lnSpc>
              <a:spcPct val="100000"/>
            </a:lnSpc>
            <a:spcBef>
              <a:spcPct val="0"/>
            </a:spcBef>
            <a:spcAft>
              <a:spcPct val="35000"/>
            </a:spcAft>
            <a:buNone/>
          </a:pPr>
          <a:r>
            <a:rPr lang="it-IT" sz="2200" kern="1200"/>
            <a:t>Il consumo di UPF è stato associato a demenza e declino cognitivo</a:t>
          </a:r>
          <a:endParaRPr lang="en-US" sz="2200" kern="1200"/>
        </a:p>
      </dsp:txBody>
      <dsp:txXfrm>
        <a:off x="1507738" y="707092"/>
        <a:ext cx="9007861" cy="1305401"/>
      </dsp:txXfrm>
    </dsp:sp>
    <dsp:sp modelId="{FDFCC809-2D8B-4CF6-AAB2-2E46CE9F379D}">
      <dsp:nvSpPr>
        <dsp:cNvPr id="0" name=""/>
        <dsp:cNvSpPr/>
      </dsp:nvSpPr>
      <dsp:spPr>
        <a:xfrm>
          <a:off x="0" y="2338844"/>
          <a:ext cx="10515600" cy="13054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2E50DE-4286-4D72-85C8-A6939EBD1E67}">
      <dsp:nvSpPr>
        <dsp:cNvPr id="0" name=""/>
        <dsp:cNvSpPr/>
      </dsp:nvSpPr>
      <dsp:spPr>
        <a:xfrm>
          <a:off x="394883" y="2632559"/>
          <a:ext cx="717970" cy="7179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A80057-8D15-4DB6-9B3E-311F72D7116D}">
      <dsp:nvSpPr>
        <dsp:cNvPr id="0" name=""/>
        <dsp:cNvSpPr/>
      </dsp:nvSpPr>
      <dsp:spPr>
        <a:xfrm>
          <a:off x="1507738" y="2338844"/>
          <a:ext cx="9007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977900">
            <a:lnSpc>
              <a:spcPct val="100000"/>
            </a:lnSpc>
            <a:spcBef>
              <a:spcPct val="0"/>
            </a:spcBef>
            <a:spcAft>
              <a:spcPct val="35000"/>
            </a:spcAft>
            <a:buNone/>
          </a:pPr>
          <a:r>
            <a:rPr lang="en-US" sz="2200" kern="1200"/>
            <a:t>Una meta-analisi ha mostrato come la presenza di Food Addiction si associasse a maggiore deficit cognitivo globale, anche se non è stato possible studiare le singoli funzioni cognitive a causa dei pochi studi presenti</a:t>
          </a:r>
        </a:p>
      </dsp:txBody>
      <dsp:txXfrm>
        <a:off x="1507738" y="2338844"/>
        <a:ext cx="9007861" cy="130540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CD768-8131-754B-BA00-CC11EAD40979}">
      <dsp:nvSpPr>
        <dsp:cNvPr id="0" name=""/>
        <dsp:cNvSpPr/>
      </dsp:nvSpPr>
      <dsp:spPr>
        <a:xfrm>
          <a:off x="0" y="157727"/>
          <a:ext cx="4903470" cy="386395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64574D-1DE0-8640-A044-52071CC8DF6C}">
      <dsp:nvSpPr>
        <dsp:cNvPr id="0" name=""/>
        <dsp:cNvSpPr/>
      </dsp:nvSpPr>
      <dsp:spPr>
        <a:xfrm>
          <a:off x="544830" y="675315"/>
          <a:ext cx="4903470" cy="3863950"/>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Una </a:t>
          </a:r>
          <a:r>
            <a:rPr lang="en-US" sz="2000" b="1" kern="1200" dirty="0" err="1"/>
            <a:t>importante</a:t>
          </a:r>
          <a:r>
            <a:rPr lang="en-US" sz="2000" b="1" kern="1200" dirty="0"/>
            <a:t> </a:t>
          </a:r>
          <a:r>
            <a:rPr lang="en-US" sz="2000" b="1" kern="1200" dirty="0" err="1"/>
            <a:t>caratteristica</a:t>
          </a:r>
          <a:r>
            <a:rPr lang="en-US" sz="2000" b="1" kern="1200" dirty="0"/>
            <a:t> </a:t>
          </a:r>
          <a:r>
            <a:rPr lang="en-US" sz="2000" b="1" kern="1200" dirty="0" err="1"/>
            <a:t>delle</a:t>
          </a:r>
          <a:r>
            <a:rPr lang="en-US" sz="2000" b="1" kern="1200" dirty="0"/>
            <a:t> “addiction” </a:t>
          </a:r>
          <a:r>
            <a:rPr lang="en-US" sz="2000" b="1" kern="1200" dirty="0" err="1"/>
            <a:t>è</a:t>
          </a:r>
          <a:r>
            <a:rPr lang="en-US" sz="2000" b="1" kern="1200" dirty="0"/>
            <a:t> la </a:t>
          </a:r>
          <a:r>
            <a:rPr lang="en-US" sz="2000" b="1" kern="1200" dirty="0" err="1"/>
            <a:t>presenza</a:t>
          </a:r>
          <a:r>
            <a:rPr lang="en-US" sz="2000" b="1" kern="1200" dirty="0"/>
            <a:t> di </a:t>
          </a:r>
          <a:r>
            <a:rPr lang="en-US" sz="2000" b="1" kern="1200" dirty="0" err="1"/>
            <a:t>cambiamenti</a:t>
          </a:r>
          <a:r>
            <a:rPr lang="en-US" sz="2000" b="1" kern="1200" dirty="0"/>
            <a:t>  di </a:t>
          </a:r>
          <a:r>
            <a:rPr lang="en-US" sz="2000" b="1" kern="1200" dirty="0" err="1"/>
            <a:t>circuiti</a:t>
          </a:r>
          <a:r>
            <a:rPr lang="en-US" sz="2000" b="1" kern="1200" dirty="0"/>
            <a:t> </a:t>
          </a:r>
          <a:r>
            <a:rPr lang="en-US" sz="2000" b="1" kern="1200" dirty="0" err="1"/>
            <a:t>cerebrali</a:t>
          </a:r>
          <a:r>
            <a:rPr lang="en-US" sz="2000" b="1" kern="1200" dirty="0"/>
            <a:t> </a:t>
          </a:r>
          <a:r>
            <a:rPr lang="en-US" sz="2000" b="1" kern="1200" dirty="0" err="1"/>
            <a:t>che</a:t>
          </a:r>
          <a:r>
            <a:rPr lang="en-US" sz="2000" b="1" kern="1200" dirty="0"/>
            <a:t> </a:t>
          </a:r>
          <a:r>
            <a:rPr lang="en-US" sz="2000" b="1" kern="1200" dirty="0" err="1"/>
            <a:t>possono</a:t>
          </a:r>
          <a:r>
            <a:rPr lang="en-US" sz="2000" b="1" kern="1200" dirty="0"/>
            <a:t> </a:t>
          </a:r>
          <a:r>
            <a:rPr lang="en-US" sz="2000" b="1" kern="1200" dirty="0" err="1"/>
            <a:t>persistere</a:t>
          </a:r>
          <a:r>
            <a:rPr lang="en-US" sz="2000" b="1" kern="1200" dirty="0"/>
            <a:t> </a:t>
          </a:r>
          <a:r>
            <a:rPr lang="en-US" sz="2000" b="1" kern="1200" dirty="0" err="1"/>
            <a:t>anche</a:t>
          </a:r>
          <a:r>
            <a:rPr lang="en-US" sz="2000" b="1" kern="1200" dirty="0"/>
            <a:t> dopo la </a:t>
          </a:r>
          <a:r>
            <a:rPr lang="en-US" sz="2000" b="1" kern="1200" dirty="0" err="1"/>
            <a:t>completa</a:t>
          </a:r>
          <a:r>
            <a:rPr lang="en-US" sz="2000" b="1" kern="1200" dirty="0"/>
            <a:t> </a:t>
          </a:r>
          <a:r>
            <a:rPr lang="en-US" sz="2000" b="1" kern="1200" dirty="0" err="1"/>
            <a:t>disintossicazione</a:t>
          </a:r>
          <a:r>
            <a:rPr lang="en-US" sz="2000" b="1" kern="1200" dirty="0"/>
            <a:t>, in </a:t>
          </a:r>
          <a:r>
            <a:rPr lang="en-US" sz="2000" b="1" kern="1200" dirty="0" err="1"/>
            <a:t>particolare</a:t>
          </a:r>
          <a:r>
            <a:rPr lang="en-US" sz="2000" b="1" kern="1200" dirty="0"/>
            <a:t> in chi </a:t>
          </a:r>
          <a:r>
            <a:rPr lang="en-US" sz="2000" b="1" kern="1200" dirty="0" err="1"/>
            <a:t>aveva</a:t>
          </a:r>
          <a:r>
            <a:rPr lang="en-US" sz="2000" b="1" kern="1200" dirty="0"/>
            <a:t> </a:t>
          </a:r>
          <a:r>
            <a:rPr lang="en-US" sz="2000" b="1" kern="1200" dirty="0" err="1"/>
            <a:t>mostrato</a:t>
          </a:r>
          <a:r>
            <a:rPr lang="en-US" sz="2000" b="1" kern="1200" dirty="0"/>
            <a:t> un grave </a:t>
          </a:r>
          <a:r>
            <a:rPr lang="en-US" sz="2000" b="1" kern="1200" dirty="0" err="1"/>
            <a:t>abuso</a:t>
          </a:r>
          <a:r>
            <a:rPr lang="en-US" sz="2000" b="1" kern="1200" dirty="0"/>
            <a:t> </a:t>
          </a:r>
          <a:r>
            <a:rPr lang="en-US" sz="2000" b="1" kern="1200" dirty="0" err="1"/>
            <a:t>della</a:t>
          </a:r>
          <a:r>
            <a:rPr lang="en-US" sz="2000" b="1" kern="1200" dirty="0"/>
            <a:t> </a:t>
          </a:r>
          <a:r>
            <a:rPr lang="en-US" sz="2000" b="1" kern="1200" dirty="0" err="1"/>
            <a:t>sostanza</a:t>
          </a:r>
          <a:endParaRPr lang="en-US" sz="2000" b="1" kern="1200" dirty="0"/>
        </a:p>
        <a:p>
          <a:pPr marL="0" lvl="0" indent="0" algn="ctr" defTabSz="889000">
            <a:lnSpc>
              <a:spcPct val="90000"/>
            </a:lnSpc>
            <a:spcBef>
              <a:spcPct val="0"/>
            </a:spcBef>
            <a:spcAft>
              <a:spcPct val="35000"/>
            </a:spcAft>
            <a:buNone/>
          </a:pPr>
          <a:r>
            <a:rPr lang="it-IT" sz="2000" kern="1200" dirty="0">
              <a:effectLst/>
            </a:rPr>
            <a:t>L'attivazione del sistema del food </a:t>
          </a:r>
          <a:r>
            <a:rPr lang="it-IT" sz="2000" kern="1200" dirty="0" err="1">
              <a:effectLst/>
            </a:rPr>
            <a:t>reward</a:t>
          </a:r>
          <a:r>
            <a:rPr lang="it-IT" sz="2000" kern="1200" dirty="0">
              <a:effectLst/>
            </a:rPr>
            <a:t> è legato anche a distress psicologico e al sistema della regolazione emotiva, ricerca del cibo per alleviare il disagio come nelle altre forme di </a:t>
          </a:r>
          <a:r>
            <a:rPr lang="it-IT" sz="2000" kern="1200" dirty="0" err="1">
              <a:effectLst/>
            </a:rPr>
            <a:t>addiction</a:t>
          </a:r>
          <a:r>
            <a:rPr lang="it-IT" sz="2000" kern="1200" dirty="0">
              <a:effectLst/>
            </a:rPr>
            <a:t>, LOC, grazing.</a:t>
          </a:r>
          <a:endParaRPr lang="en-US" sz="2000" kern="1200" dirty="0"/>
        </a:p>
      </dsp:txBody>
      <dsp:txXfrm>
        <a:off x="658001" y="788486"/>
        <a:ext cx="4677128" cy="363760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506DBB-4A9E-264E-B70A-9A27E6F21C1E}" type="datetimeFigureOut">
              <a:rPr lang="it-IT" smtClean="0"/>
              <a:t>17/09/26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71B807-90F3-FA4E-B364-8CEEC58D7F3B}" type="slidenum">
              <a:rPr lang="it-IT" smtClean="0"/>
              <a:t>‹N›</a:t>
            </a:fld>
            <a:endParaRPr lang="it-IT"/>
          </a:p>
        </p:txBody>
      </p:sp>
    </p:spTree>
    <p:extLst>
      <p:ext uri="{BB962C8B-B14F-4D97-AF65-F5344CB8AC3E}">
        <p14:creationId xmlns:p14="http://schemas.microsoft.com/office/powerpoint/2010/main" val="2516816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3FCC50DA-3A8D-244B-88C9-2E246936DB9F}" type="slidenum">
              <a:rPr lang="it-IT" smtClean="0"/>
              <a:t>3</a:t>
            </a:fld>
            <a:endParaRPr lang="it-IT"/>
          </a:p>
        </p:txBody>
      </p:sp>
    </p:spTree>
    <p:extLst>
      <p:ext uri="{BB962C8B-B14F-4D97-AF65-F5344CB8AC3E}">
        <p14:creationId xmlns:p14="http://schemas.microsoft.com/office/powerpoint/2010/main" val="845789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Gli stimoli ambientali ordinari diventano meno gratificanti</a:t>
            </a:r>
          </a:p>
        </p:txBody>
      </p:sp>
      <p:sp>
        <p:nvSpPr>
          <p:cNvPr id="4" name="Segnaposto numero diapositiva 3"/>
          <p:cNvSpPr>
            <a:spLocks noGrp="1"/>
          </p:cNvSpPr>
          <p:nvPr>
            <p:ph type="sldNum" sz="quarter" idx="5"/>
          </p:nvPr>
        </p:nvSpPr>
        <p:spPr/>
        <p:txBody>
          <a:bodyPr/>
          <a:lstStyle/>
          <a:p>
            <a:fld id="{20D9851E-55BF-3A41-95B4-1CD50019BCA6}" type="slidenum">
              <a:rPr lang="it-IT" smtClean="0"/>
              <a:t>8</a:t>
            </a:fld>
            <a:endParaRPr lang="it-IT"/>
          </a:p>
        </p:txBody>
      </p:sp>
    </p:spTree>
    <p:extLst>
      <p:ext uri="{BB962C8B-B14F-4D97-AF65-F5344CB8AC3E}">
        <p14:creationId xmlns:p14="http://schemas.microsoft.com/office/powerpoint/2010/main" val="3831932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dirty="0" err="1">
                <a:effectLst/>
                <a:latin typeface="FrutigerLTStd"/>
              </a:rPr>
              <a:t>Among</a:t>
            </a:r>
            <a:r>
              <a:rPr lang="it-IT" sz="1200" b="0" dirty="0">
                <a:effectLst/>
                <a:latin typeface="FrutigerLTStd"/>
              </a:rPr>
              <a:t> </a:t>
            </a:r>
            <a:r>
              <a:rPr lang="it-IT" sz="1200" b="0" dirty="0" err="1">
                <a:effectLst/>
                <a:latin typeface="FrutigerLTStd"/>
              </a:rPr>
              <a:t>patients</a:t>
            </a:r>
            <a:r>
              <a:rPr lang="it-IT" sz="1200" b="0" dirty="0">
                <a:effectLst/>
                <a:latin typeface="FrutigerLTStd"/>
              </a:rPr>
              <a:t> </a:t>
            </a:r>
            <a:r>
              <a:rPr lang="it-IT" sz="1200" b="0" dirty="0" err="1">
                <a:effectLst/>
                <a:latin typeface="FrutigerLTStd"/>
              </a:rPr>
              <a:t>already</a:t>
            </a:r>
            <a:r>
              <a:rPr lang="it-IT" sz="1200" b="0" dirty="0">
                <a:effectLst/>
                <a:latin typeface="FrutigerLTStd"/>
              </a:rPr>
              <a:t> </a:t>
            </a:r>
            <a:r>
              <a:rPr lang="it-IT" sz="1200" b="0" dirty="0" err="1">
                <a:effectLst/>
                <a:latin typeface="FrutigerLTStd"/>
              </a:rPr>
              <a:t>receiving</a:t>
            </a:r>
            <a:r>
              <a:rPr lang="it-IT" sz="1200" b="0" dirty="0">
                <a:effectLst/>
                <a:latin typeface="FrutigerLTStd"/>
              </a:rPr>
              <a:t> naltrexone/</a:t>
            </a:r>
            <a:r>
              <a:rPr lang="it-IT" sz="1200" b="0" dirty="0" err="1">
                <a:effectLst/>
                <a:latin typeface="FrutigerLTStd"/>
              </a:rPr>
              <a:t>bupropion</a:t>
            </a:r>
            <a:r>
              <a:rPr lang="it-IT" sz="1200" b="0" dirty="0">
                <a:effectLst/>
                <a:latin typeface="FrutigerLTStd"/>
              </a:rPr>
              <a:t>, </a:t>
            </a:r>
            <a:r>
              <a:rPr lang="it-IT" sz="1200" b="0" dirty="0" err="1">
                <a:effectLst/>
                <a:latin typeface="FrutigerLTStd"/>
              </a:rPr>
              <a:t>medications</a:t>
            </a:r>
            <a:r>
              <a:rPr lang="it-IT" sz="1200" b="0" dirty="0">
                <a:effectLst/>
                <a:latin typeface="FrutigerLTStd"/>
              </a:rPr>
              <a:t> </a:t>
            </a:r>
            <a:r>
              <a:rPr lang="it-IT" sz="1200" b="0" dirty="0" err="1">
                <a:effectLst/>
                <a:latin typeface="FrutigerLTStd"/>
              </a:rPr>
              <a:t>metabolised</a:t>
            </a:r>
            <a:r>
              <a:rPr lang="it-IT" sz="1200" b="0" dirty="0">
                <a:effectLst/>
                <a:latin typeface="FrutigerLTStd"/>
              </a:rPr>
              <a:t> by CYP2D6 </a:t>
            </a:r>
            <a:r>
              <a:rPr lang="it-IT" sz="1200" b="0" dirty="0" err="1">
                <a:effectLst/>
                <a:latin typeface="FrutigerLTStd"/>
              </a:rPr>
              <a:t>should</a:t>
            </a:r>
            <a:r>
              <a:rPr lang="it-IT" sz="1200" b="0" dirty="0">
                <a:effectLst/>
                <a:latin typeface="FrutigerLTStd"/>
              </a:rPr>
              <a:t> be </a:t>
            </a:r>
            <a:r>
              <a:rPr lang="it-IT" sz="1200" b="0" dirty="0" err="1">
                <a:effectLst/>
                <a:latin typeface="FrutigerLTStd"/>
              </a:rPr>
              <a:t>started</a:t>
            </a:r>
            <a:r>
              <a:rPr lang="it-IT" sz="1200" b="0" dirty="0">
                <a:effectLst/>
                <a:latin typeface="FrutigerLTStd"/>
              </a:rPr>
              <a:t> </a:t>
            </a:r>
            <a:r>
              <a:rPr lang="it-IT" sz="1200" b="0" dirty="0" err="1">
                <a:effectLst/>
                <a:latin typeface="FrutigerLTStd"/>
              </a:rPr>
              <a:t>at</a:t>
            </a:r>
            <a:r>
              <a:rPr lang="it-IT" sz="1200" b="0" dirty="0">
                <a:effectLst/>
                <a:latin typeface="FrutigerLTStd"/>
              </a:rPr>
              <a:t> the </a:t>
            </a:r>
            <a:r>
              <a:rPr lang="it-IT" sz="1200" b="0" dirty="0" err="1">
                <a:effectLst/>
                <a:latin typeface="FrutigerLTStd"/>
              </a:rPr>
              <a:t>lower</a:t>
            </a:r>
            <a:r>
              <a:rPr lang="it-IT" sz="1200" b="0" dirty="0">
                <a:effectLst/>
                <a:latin typeface="FrutigerLTStd"/>
              </a:rPr>
              <a:t> end of </a:t>
            </a:r>
            <a:r>
              <a:rPr lang="it-IT" sz="1200" b="0" dirty="0" err="1">
                <a:effectLst/>
                <a:latin typeface="FrutigerLTStd"/>
              </a:rPr>
              <a:t>their</a:t>
            </a:r>
            <a:r>
              <a:rPr lang="it-IT" sz="1200" b="0" dirty="0">
                <a:effectLst/>
                <a:latin typeface="FrutigerLTStd"/>
              </a:rPr>
              <a:t> </a:t>
            </a:r>
            <a:r>
              <a:rPr lang="it-IT" sz="1200" b="0" dirty="0" err="1">
                <a:effectLst/>
                <a:latin typeface="FrutigerLTStd"/>
              </a:rPr>
              <a:t>recommended</a:t>
            </a:r>
            <a:r>
              <a:rPr lang="it-IT" sz="1200" b="0" dirty="0">
                <a:effectLst/>
                <a:latin typeface="FrutigerLTStd"/>
              </a:rPr>
              <a:t> </a:t>
            </a:r>
            <a:r>
              <a:rPr lang="it-IT" sz="1200" b="0" dirty="0" err="1">
                <a:effectLst/>
                <a:latin typeface="FrutigerLTStd"/>
              </a:rPr>
              <a:t>dosage</a:t>
            </a:r>
            <a:r>
              <a:rPr lang="it-IT" sz="1200" b="0" dirty="0">
                <a:effectLst/>
                <a:latin typeface="FrutigerLTStd"/>
              </a:rPr>
              <a:t> range with </a:t>
            </a:r>
            <a:r>
              <a:rPr lang="it-IT" sz="1200" b="0" dirty="0" err="1">
                <a:effectLst/>
                <a:latin typeface="FrutigerLTStd"/>
              </a:rPr>
              <a:t>cautious</a:t>
            </a:r>
            <a:r>
              <a:rPr lang="it-IT" sz="1200" b="0" dirty="0">
                <a:effectLst/>
                <a:latin typeface="FrutigerLTStd"/>
              </a:rPr>
              <a:t> </a:t>
            </a:r>
            <a:r>
              <a:rPr lang="it-IT" sz="1200" b="0" dirty="0" err="1">
                <a:effectLst/>
                <a:latin typeface="FrutigerLTStd"/>
              </a:rPr>
              <a:t>titration</a:t>
            </a:r>
            <a:r>
              <a:rPr lang="it-IT" sz="1200" b="0" dirty="0">
                <a:effectLst/>
                <a:latin typeface="FrutigerLTStd"/>
              </a:rPr>
              <a:t> (e.g., </a:t>
            </a:r>
            <a:r>
              <a:rPr lang="it-IT" sz="1200" b="0" dirty="0" err="1">
                <a:effectLst/>
                <a:latin typeface="FrutigerLTStd"/>
              </a:rPr>
              <a:t>selective</a:t>
            </a:r>
            <a:r>
              <a:rPr lang="it-IT" sz="1200" b="0" dirty="0">
                <a:effectLst/>
                <a:latin typeface="FrutigerLTStd"/>
              </a:rPr>
              <a:t> </a:t>
            </a:r>
            <a:r>
              <a:rPr lang="it-IT" sz="1200" b="0" dirty="0" err="1">
                <a:effectLst/>
                <a:latin typeface="FrutigerLTStd"/>
              </a:rPr>
              <a:t>serotonin</a:t>
            </a:r>
            <a:r>
              <a:rPr lang="it-IT" sz="1200" b="0" dirty="0">
                <a:effectLst/>
                <a:latin typeface="FrutigerLTStd"/>
              </a:rPr>
              <a:t> </a:t>
            </a:r>
            <a:r>
              <a:rPr lang="it-IT" sz="1200" b="0" dirty="0" err="1">
                <a:effectLst/>
                <a:latin typeface="FrutigerLTStd"/>
              </a:rPr>
              <a:t>reuptake</a:t>
            </a:r>
            <a:r>
              <a:rPr lang="it-IT" sz="1200" b="0" dirty="0">
                <a:effectLst/>
                <a:latin typeface="FrutigerLTStd"/>
              </a:rPr>
              <a:t> </a:t>
            </a:r>
            <a:r>
              <a:rPr lang="it-IT" sz="1200" b="0" dirty="0" err="1">
                <a:effectLst/>
                <a:latin typeface="FrutigerLTStd"/>
              </a:rPr>
              <a:t>inhibitors</a:t>
            </a:r>
            <a:r>
              <a:rPr lang="it-IT" sz="1200" b="0" dirty="0">
                <a:effectLst/>
                <a:latin typeface="FrutigerLTStd"/>
              </a:rPr>
              <a:t>, beta </a:t>
            </a:r>
            <a:r>
              <a:rPr lang="it-IT" sz="1200" b="0" dirty="0" err="1">
                <a:effectLst/>
                <a:latin typeface="FrutigerLTStd"/>
              </a:rPr>
              <a:t>blockers</a:t>
            </a:r>
            <a:r>
              <a:rPr lang="it-IT" sz="1200" b="0" dirty="0">
                <a:effectLst/>
                <a:latin typeface="FrutigerLTStd"/>
              </a:rPr>
              <a:t>, anti- </a:t>
            </a:r>
            <a:r>
              <a:rPr lang="it-IT" sz="1200" b="0" dirty="0" err="1">
                <a:effectLst/>
                <a:latin typeface="FrutigerLTStd"/>
              </a:rPr>
              <a:t>psychotic</a:t>
            </a:r>
            <a:r>
              <a:rPr lang="it-IT" sz="1200" b="0" dirty="0">
                <a:effectLst/>
                <a:latin typeface="FrutigerLTStd"/>
              </a:rPr>
              <a:t> agents, </a:t>
            </a:r>
            <a:r>
              <a:rPr lang="it-IT" sz="1200" b="0" dirty="0" err="1">
                <a:effectLst/>
                <a:latin typeface="FrutigerLTStd"/>
              </a:rPr>
              <a:t>type</a:t>
            </a:r>
            <a:r>
              <a:rPr lang="it-IT" sz="1200" b="0" dirty="0">
                <a:effectLst/>
                <a:latin typeface="FrutigerLTStd"/>
              </a:rPr>
              <a:t> 1C </a:t>
            </a:r>
            <a:r>
              <a:rPr lang="it-IT" sz="1200" b="0" dirty="0" err="1">
                <a:effectLst/>
                <a:latin typeface="FrutigerLTStd"/>
              </a:rPr>
              <a:t>antiarrhythmic</a:t>
            </a:r>
            <a:r>
              <a:rPr lang="it-IT" sz="1200" b="0" dirty="0">
                <a:effectLst/>
                <a:latin typeface="FrutigerLTStd"/>
              </a:rPr>
              <a:t> agents and </a:t>
            </a:r>
            <a:r>
              <a:rPr lang="it-IT" sz="1200" b="0" dirty="0" err="1">
                <a:effectLst/>
                <a:latin typeface="FrutigerLTStd"/>
              </a:rPr>
              <a:t>many</a:t>
            </a:r>
            <a:r>
              <a:rPr lang="it-IT" sz="1200" b="0" dirty="0">
                <a:effectLst/>
                <a:latin typeface="FrutigerLTStd"/>
              </a:rPr>
              <a:t> </a:t>
            </a:r>
            <a:r>
              <a:rPr lang="it-IT" sz="1200" b="0" dirty="0" err="1">
                <a:effectLst/>
                <a:latin typeface="FrutigerLTStd"/>
              </a:rPr>
              <a:t>tricyclic</a:t>
            </a:r>
            <a:r>
              <a:rPr lang="it-IT" sz="1200" b="0" dirty="0">
                <a:effectLst/>
                <a:latin typeface="FrutigerLTStd"/>
              </a:rPr>
              <a:t> anti-</a:t>
            </a:r>
            <a:r>
              <a:rPr lang="it-IT" sz="1200" b="0" dirty="0" err="1">
                <a:effectLst/>
                <a:latin typeface="FrutigerLTStd"/>
              </a:rPr>
              <a:t>depressants</a:t>
            </a:r>
            <a:r>
              <a:rPr lang="it-IT" sz="1200" b="0" dirty="0">
                <a:effectLst/>
                <a:latin typeface="FrutigerLTStd"/>
              </a:rPr>
              <a:t>, </a:t>
            </a:r>
            <a:r>
              <a:rPr lang="it-IT" sz="1200" b="0" dirty="0" err="1">
                <a:effectLst/>
                <a:latin typeface="FrutigerLTStd"/>
              </a:rPr>
              <a:t>such</a:t>
            </a:r>
            <a:r>
              <a:rPr lang="it-IT" sz="1200" b="0" dirty="0">
                <a:effectLst/>
                <a:latin typeface="FrutigerLTStd"/>
              </a:rPr>
              <a:t> </a:t>
            </a:r>
            <a:r>
              <a:rPr lang="it-IT" sz="1200" b="0" dirty="0" err="1">
                <a:effectLst/>
                <a:latin typeface="FrutigerLTStd"/>
              </a:rPr>
              <a:t>as</a:t>
            </a:r>
            <a:r>
              <a:rPr lang="it-IT" sz="1200" b="0" dirty="0">
                <a:effectLst/>
                <a:latin typeface="FrutigerLTStd"/>
              </a:rPr>
              <a:t> </a:t>
            </a:r>
            <a:r>
              <a:rPr lang="it-IT" sz="1200" b="0" dirty="0" err="1">
                <a:effectLst/>
                <a:latin typeface="FrutigerLTStd"/>
              </a:rPr>
              <a:t>citalopram</a:t>
            </a:r>
            <a:r>
              <a:rPr lang="it-IT" sz="1200" b="0" dirty="0">
                <a:effectLst/>
                <a:latin typeface="FrutigerLTStd"/>
              </a:rPr>
              <a:t>, </a:t>
            </a:r>
            <a:r>
              <a:rPr lang="it-IT" sz="1200" b="0" dirty="0" err="1">
                <a:effectLst/>
                <a:latin typeface="FrutigerLTStd"/>
              </a:rPr>
              <a:t>metoprolol</a:t>
            </a:r>
            <a:r>
              <a:rPr lang="it-IT" sz="1200" b="0" dirty="0">
                <a:effectLst/>
                <a:latin typeface="FrutigerLTStd"/>
              </a:rPr>
              <a:t>, </a:t>
            </a:r>
            <a:r>
              <a:rPr lang="it-IT" sz="1200" b="0" dirty="0" err="1">
                <a:effectLst/>
                <a:latin typeface="FrutigerLTStd"/>
              </a:rPr>
              <a:t>risperidone</a:t>
            </a:r>
            <a:r>
              <a:rPr lang="it-IT" sz="1200" b="0" dirty="0">
                <a:effectLst/>
                <a:latin typeface="FrutigerLTStd"/>
              </a:rPr>
              <a:t>, </a:t>
            </a:r>
            <a:r>
              <a:rPr lang="it-IT" sz="1200" b="0" dirty="0" err="1">
                <a:effectLst/>
                <a:latin typeface="FrutigerLTStd"/>
              </a:rPr>
              <a:t>propafenone</a:t>
            </a:r>
            <a:r>
              <a:rPr lang="it-IT" sz="1200" b="0" dirty="0">
                <a:effectLst/>
                <a:latin typeface="FrutigerLTStd"/>
              </a:rPr>
              <a:t> and </a:t>
            </a:r>
            <a:r>
              <a:rPr lang="it-IT" sz="1200" b="0" dirty="0" err="1">
                <a:effectLst/>
                <a:latin typeface="FrutigerLTStd"/>
              </a:rPr>
              <a:t>desipramine</a:t>
            </a:r>
            <a:r>
              <a:rPr lang="it-IT" sz="1200" b="0" dirty="0">
                <a:effectLst/>
                <a:latin typeface="FrutigerLTStd"/>
              </a:rPr>
              <a:t>, </a:t>
            </a:r>
            <a:r>
              <a:rPr lang="it-IT" sz="1200" b="0" dirty="0" err="1">
                <a:effectLst/>
                <a:latin typeface="FrutigerLTStd"/>
              </a:rPr>
              <a:t>respectively</a:t>
            </a:r>
            <a:endParaRPr lang="it-IT" sz="1200" b="0" dirty="0">
              <a:effectLst/>
              <a:latin typeface="FrutigerLTStd"/>
            </a:endParaRPr>
          </a:p>
          <a:p>
            <a:r>
              <a:rPr lang="it-IT" sz="1200" b="0" dirty="0" err="1">
                <a:effectLst/>
                <a:latin typeface="FrutigerLTStd"/>
              </a:rPr>
              <a:t>Bupropion</a:t>
            </a:r>
            <a:r>
              <a:rPr lang="it-IT" sz="1200" b="0" dirty="0">
                <a:effectLst/>
                <a:latin typeface="FrutigerLTStd"/>
              </a:rPr>
              <a:t> </a:t>
            </a:r>
            <a:r>
              <a:rPr lang="it-IT" sz="1200" b="0" dirty="0" err="1">
                <a:effectLst/>
                <a:latin typeface="FrutigerLTStd"/>
              </a:rPr>
              <a:t>is</a:t>
            </a:r>
            <a:r>
              <a:rPr lang="it-IT" sz="1200" b="0" dirty="0">
                <a:effectLst/>
                <a:latin typeface="FrutigerLTStd"/>
              </a:rPr>
              <a:t> </a:t>
            </a:r>
            <a:r>
              <a:rPr lang="it-IT" sz="1200" b="0" dirty="0" err="1">
                <a:effectLst/>
                <a:latin typeface="FrutigerLTStd"/>
              </a:rPr>
              <a:t>primarily</a:t>
            </a:r>
            <a:r>
              <a:rPr lang="it-IT" sz="1200" b="0" dirty="0">
                <a:effectLst/>
                <a:latin typeface="FrutigerLTStd"/>
              </a:rPr>
              <a:t> </a:t>
            </a:r>
            <a:r>
              <a:rPr lang="it-IT" sz="1200" b="0" dirty="0" err="1">
                <a:effectLst/>
                <a:latin typeface="FrutigerLTStd"/>
              </a:rPr>
              <a:t>metabolised</a:t>
            </a:r>
            <a:r>
              <a:rPr lang="it-IT" sz="1200" b="0" dirty="0">
                <a:effectLst/>
                <a:latin typeface="FrutigerLTStd"/>
              </a:rPr>
              <a:t> by the CYP2B6 </a:t>
            </a:r>
            <a:r>
              <a:rPr lang="it-IT" sz="1200" b="0" dirty="0" err="1">
                <a:effectLst/>
                <a:latin typeface="FrutigerLTStd"/>
              </a:rPr>
              <a:t>enzyme</a:t>
            </a:r>
            <a:r>
              <a:rPr lang="it-IT" sz="1200" b="0" dirty="0">
                <a:effectLst/>
                <a:latin typeface="FrutigerLTStd"/>
              </a:rPr>
              <a:t> </a:t>
            </a:r>
            <a:r>
              <a:rPr lang="it-IT" sz="1200" b="0" dirty="0" err="1">
                <a:effectLst/>
                <a:latin typeface="FrutigerLTStd"/>
              </a:rPr>
              <a:t>syst</a:t>
            </a:r>
            <a:endParaRPr lang="it-IT" dirty="0"/>
          </a:p>
        </p:txBody>
      </p:sp>
      <p:sp>
        <p:nvSpPr>
          <p:cNvPr id="4" name="Segnaposto numero diapositiva 3"/>
          <p:cNvSpPr>
            <a:spLocks noGrp="1"/>
          </p:cNvSpPr>
          <p:nvPr>
            <p:ph type="sldNum" sz="quarter" idx="5"/>
          </p:nvPr>
        </p:nvSpPr>
        <p:spPr/>
        <p:txBody>
          <a:bodyPr/>
          <a:lstStyle/>
          <a:p>
            <a:fld id="{3FCC50DA-3A8D-244B-88C9-2E246936DB9F}" type="slidenum">
              <a:rPr lang="it-IT" smtClean="0"/>
              <a:t>22</a:t>
            </a:fld>
            <a:endParaRPr lang="it-IT"/>
          </a:p>
        </p:txBody>
      </p:sp>
    </p:spTree>
    <p:extLst>
      <p:ext uri="{BB962C8B-B14F-4D97-AF65-F5344CB8AC3E}">
        <p14:creationId xmlns:p14="http://schemas.microsoft.com/office/powerpoint/2010/main" val="1884432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i="0" u="none" strike="noStrike" kern="1200" dirty="0">
                <a:solidFill>
                  <a:schemeClr val="tx1"/>
                </a:solidFill>
                <a:effectLst/>
                <a:latin typeface="+mn-lt"/>
                <a:ea typeface="+mn-ea"/>
                <a:cs typeface="+mn-cs"/>
              </a:rPr>
              <a:t>attenuazione dei sintomi da </a:t>
            </a:r>
            <a:r>
              <a:rPr lang="it-IT" sz="1200" b="0" i="0" u="none" strike="noStrike" kern="1200" dirty="0" err="1">
                <a:solidFill>
                  <a:schemeClr val="tx1"/>
                </a:solidFill>
                <a:effectLst/>
                <a:latin typeface="+mn-lt"/>
                <a:ea typeface="+mn-ea"/>
                <a:cs typeface="+mn-cs"/>
              </a:rPr>
              <a:t>withdrawal</a:t>
            </a:r>
            <a:r>
              <a:rPr lang="it-IT" sz="1200" b="0" i="0" u="none" strike="noStrike" kern="1200" dirty="0">
                <a:solidFill>
                  <a:schemeClr val="tx1"/>
                </a:solidFill>
                <a:effectLst/>
                <a:latin typeface="+mn-lt"/>
                <a:ea typeface="+mn-ea"/>
                <a:cs typeface="+mn-cs"/>
              </a:rPr>
              <a:t> dalla dieta palatabile.</a:t>
            </a:r>
            <a:endParaRPr lang="it-IT" dirty="0"/>
          </a:p>
        </p:txBody>
      </p:sp>
      <p:sp>
        <p:nvSpPr>
          <p:cNvPr id="4" name="Segnaposto numero diapositiva 3"/>
          <p:cNvSpPr>
            <a:spLocks noGrp="1"/>
          </p:cNvSpPr>
          <p:nvPr>
            <p:ph type="sldNum" sz="quarter" idx="5"/>
          </p:nvPr>
        </p:nvSpPr>
        <p:spPr/>
        <p:txBody>
          <a:bodyPr/>
          <a:lstStyle/>
          <a:p>
            <a:fld id="{D571B807-90F3-FA4E-B364-8CEEC58D7F3B}" type="slidenum">
              <a:rPr lang="it-IT" smtClean="0"/>
              <a:t>30</a:t>
            </a:fld>
            <a:endParaRPr lang="it-IT"/>
          </a:p>
        </p:txBody>
      </p:sp>
    </p:spTree>
    <p:extLst>
      <p:ext uri="{BB962C8B-B14F-4D97-AF65-F5344CB8AC3E}">
        <p14:creationId xmlns:p14="http://schemas.microsoft.com/office/powerpoint/2010/main" val="13650529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F1CAF7-27EA-111C-9E52-A53E10425FCC}"/>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F70A9224-AB72-3C75-E484-6F0EBF2CF3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605BAC6D-B538-7198-BED8-0F329773F215}"/>
              </a:ext>
            </a:extLst>
          </p:cNvPr>
          <p:cNvSpPr>
            <a:spLocks noGrp="1"/>
          </p:cNvSpPr>
          <p:nvPr>
            <p:ph type="dt" sz="half" idx="10"/>
          </p:nvPr>
        </p:nvSpPr>
        <p:spPr/>
        <p:txBody>
          <a:bodyPr/>
          <a:lstStyle/>
          <a:p>
            <a:fld id="{4DC10E0D-311C-0948-B956-0E87DE81A2F8}" type="datetimeFigureOut">
              <a:rPr lang="it-IT" smtClean="0"/>
              <a:t>17/09/26</a:t>
            </a:fld>
            <a:endParaRPr lang="it-IT"/>
          </a:p>
        </p:txBody>
      </p:sp>
      <p:sp>
        <p:nvSpPr>
          <p:cNvPr id="5" name="Segnaposto piè di pagina 4">
            <a:extLst>
              <a:ext uri="{FF2B5EF4-FFF2-40B4-BE49-F238E27FC236}">
                <a16:creationId xmlns:a16="http://schemas.microsoft.com/office/drawing/2014/main" id="{79CFDC75-74C5-81EF-8C16-869BB78536A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226A9F9-B2A9-E7AC-0D94-A7504076AAED}"/>
              </a:ext>
            </a:extLst>
          </p:cNvPr>
          <p:cNvSpPr>
            <a:spLocks noGrp="1"/>
          </p:cNvSpPr>
          <p:nvPr>
            <p:ph type="sldNum" sz="quarter" idx="12"/>
          </p:nvPr>
        </p:nvSpPr>
        <p:spPr/>
        <p:txBody>
          <a:bodyPr/>
          <a:lstStyle/>
          <a:p>
            <a:fld id="{97B20B0A-F493-2646-92AB-C57C6DE71CB7}" type="slidenum">
              <a:rPr lang="it-IT" smtClean="0"/>
              <a:t>‹N›</a:t>
            </a:fld>
            <a:endParaRPr lang="it-IT"/>
          </a:p>
        </p:txBody>
      </p:sp>
    </p:spTree>
    <p:extLst>
      <p:ext uri="{BB962C8B-B14F-4D97-AF65-F5344CB8AC3E}">
        <p14:creationId xmlns:p14="http://schemas.microsoft.com/office/powerpoint/2010/main" val="22028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C6FD1A9-BF73-AF52-2767-52CF4FDD059E}"/>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ED8F8C7-D465-2664-851F-0808EE9EC301}"/>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675A87A-B5B6-863F-B518-839E2C5FBEDF}"/>
              </a:ext>
            </a:extLst>
          </p:cNvPr>
          <p:cNvSpPr>
            <a:spLocks noGrp="1"/>
          </p:cNvSpPr>
          <p:nvPr>
            <p:ph type="dt" sz="half" idx="10"/>
          </p:nvPr>
        </p:nvSpPr>
        <p:spPr/>
        <p:txBody>
          <a:bodyPr/>
          <a:lstStyle/>
          <a:p>
            <a:fld id="{4DC10E0D-311C-0948-B956-0E87DE81A2F8}" type="datetimeFigureOut">
              <a:rPr lang="it-IT" smtClean="0"/>
              <a:t>17/09/26</a:t>
            </a:fld>
            <a:endParaRPr lang="it-IT"/>
          </a:p>
        </p:txBody>
      </p:sp>
      <p:sp>
        <p:nvSpPr>
          <p:cNvPr id="5" name="Segnaposto piè di pagina 4">
            <a:extLst>
              <a:ext uri="{FF2B5EF4-FFF2-40B4-BE49-F238E27FC236}">
                <a16:creationId xmlns:a16="http://schemas.microsoft.com/office/drawing/2014/main" id="{1BE23FB8-5CE4-F73E-5348-629E73BE677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6C658A4E-CD92-133F-680B-E0B2859AEDEB}"/>
              </a:ext>
            </a:extLst>
          </p:cNvPr>
          <p:cNvSpPr>
            <a:spLocks noGrp="1"/>
          </p:cNvSpPr>
          <p:nvPr>
            <p:ph type="sldNum" sz="quarter" idx="12"/>
          </p:nvPr>
        </p:nvSpPr>
        <p:spPr/>
        <p:txBody>
          <a:bodyPr/>
          <a:lstStyle/>
          <a:p>
            <a:fld id="{97B20B0A-F493-2646-92AB-C57C6DE71CB7}" type="slidenum">
              <a:rPr lang="it-IT" smtClean="0"/>
              <a:t>‹N›</a:t>
            </a:fld>
            <a:endParaRPr lang="it-IT"/>
          </a:p>
        </p:txBody>
      </p:sp>
    </p:spTree>
    <p:extLst>
      <p:ext uri="{BB962C8B-B14F-4D97-AF65-F5344CB8AC3E}">
        <p14:creationId xmlns:p14="http://schemas.microsoft.com/office/powerpoint/2010/main" val="2161486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FB13CA9-FDE7-40D3-CFDA-AF131441EFC2}"/>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BE76684-B6EF-B8C6-2F17-E1B691537E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E939A043-0D65-6B67-B9B7-85CC564C353D}"/>
              </a:ext>
            </a:extLst>
          </p:cNvPr>
          <p:cNvSpPr>
            <a:spLocks noGrp="1"/>
          </p:cNvSpPr>
          <p:nvPr>
            <p:ph type="dt" sz="half" idx="10"/>
          </p:nvPr>
        </p:nvSpPr>
        <p:spPr/>
        <p:txBody>
          <a:bodyPr/>
          <a:lstStyle/>
          <a:p>
            <a:fld id="{4DC10E0D-311C-0948-B956-0E87DE81A2F8}" type="datetimeFigureOut">
              <a:rPr lang="it-IT" smtClean="0"/>
              <a:t>17/09/26</a:t>
            </a:fld>
            <a:endParaRPr lang="it-IT"/>
          </a:p>
        </p:txBody>
      </p:sp>
      <p:sp>
        <p:nvSpPr>
          <p:cNvPr id="5" name="Segnaposto piè di pagina 4">
            <a:extLst>
              <a:ext uri="{FF2B5EF4-FFF2-40B4-BE49-F238E27FC236}">
                <a16:creationId xmlns:a16="http://schemas.microsoft.com/office/drawing/2014/main" id="{7A0598D5-222E-C089-5838-4F068060B05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738ED45-5D50-7A99-555C-D949AB885AF8}"/>
              </a:ext>
            </a:extLst>
          </p:cNvPr>
          <p:cNvSpPr>
            <a:spLocks noGrp="1"/>
          </p:cNvSpPr>
          <p:nvPr>
            <p:ph type="sldNum" sz="quarter" idx="12"/>
          </p:nvPr>
        </p:nvSpPr>
        <p:spPr/>
        <p:txBody>
          <a:bodyPr/>
          <a:lstStyle/>
          <a:p>
            <a:fld id="{97B20B0A-F493-2646-92AB-C57C6DE71CB7}" type="slidenum">
              <a:rPr lang="it-IT" smtClean="0"/>
              <a:t>‹N›</a:t>
            </a:fld>
            <a:endParaRPr lang="it-IT"/>
          </a:p>
        </p:txBody>
      </p:sp>
    </p:spTree>
    <p:extLst>
      <p:ext uri="{BB962C8B-B14F-4D97-AF65-F5344CB8AC3E}">
        <p14:creationId xmlns:p14="http://schemas.microsoft.com/office/powerpoint/2010/main" val="4129537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814BA15-165F-4377-922B-32A12DB4F754}"/>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07F99CD-E7CC-B5CB-FFA9-2E4EDF78E2CE}"/>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78BCE3F9-FE24-F9D3-08F8-0C0BB6DB4EE3}"/>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48F83E32-29A1-98FD-9F92-CACB40C32ACA}"/>
              </a:ext>
            </a:extLst>
          </p:cNvPr>
          <p:cNvSpPr>
            <a:spLocks noGrp="1"/>
          </p:cNvSpPr>
          <p:nvPr>
            <p:ph type="dt" sz="half" idx="10"/>
          </p:nvPr>
        </p:nvSpPr>
        <p:spPr/>
        <p:txBody>
          <a:bodyPr/>
          <a:lstStyle/>
          <a:p>
            <a:fld id="{4DC10E0D-311C-0948-B956-0E87DE81A2F8}" type="datetimeFigureOut">
              <a:rPr lang="it-IT" smtClean="0"/>
              <a:t>17/09/26</a:t>
            </a:fld>
            <a:endParaRPr lang="it-IT"/>
          </a:p>
        </p:txBody>
      </p:sp>
      <p:sp>
        <p:nvSpPr>
          <p:cNvPr id="6" name="Segnaposto piè di pagina 5">
            <a:extLst>
              <a:ext uri="{FF2B5EF4-FFF2-40B4-BE49-F238E27FC236}">
                <a16:creationId xmlns:a16="http://schemas.microsoft.com/office/drawing/2014/main" id="{7FB9DCF3-A4E2-4699-6377-1603F447B5A9}"/>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C632198-BF01-691C-4049-6CEDAECC592C}"/>
              </a:ext>
            </a:extLst>
          </p:cNvPr>
          <p:cNvSpPr>
            <a:spLocks noGrp="1"/>
          </p:cNvSpPr>
          <p:nvPr>
            <p:ph type="sldNum" sz="quarter" idx="12"/>
          </p:nvPr>
        </p:nvSpPr>
        <p:spPr/>
        <p:txBody>
          <a:bodyPr/>
          <a:lstStyle/>
          <a:p>
            <a:fld id="{97B20B0A-F493-2646-92AB-C57C6DE71CB7}" type="slidenum">
              <a:rPr lang="it-IT" smtClean="0"/>
              <a:t>‹N›</a:t>
            </a:fld>
            <a:endParaRPr lang="it-IT"/>
          </a:p>
        </p:txBody>
      </p:sp>
    </p:spTree>
    <p:extLst>
      <p:ext uri="{BB962C8B-B14F-4D97-AF65-F5344CB8AC3E}">
        <p14:creationId xmlns:p14="http://schemas.microsoft.com/office/powerpoint/2010/main" val="3393719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C991462-B3EB-E865-87B5-DD8F4415686E}"/>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49C764B2-2A00-D5AE-D02D-6FEE6F869F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78FBFB0A-C5BD-9961-37CF-48794E631A5B}"/>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FCDA6CDB-F82D-F6C3-E426-5E49A114F4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A7B25DEE-A640-6D4B-80DD-2292BC2059A9}"/>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03618035-ABB7-1322-6AC1-9F991613D797}"/>
              </a:ext>
            </a:extLst>
          </p:cNvPr>
          <p:cNvSpPr>
            <a:spLocks noGrp="1"/>
          </p:cNvSpPr>
          <p:nvPr>
            <p:ph type="dt" sz="half" idx="10"/>
          </p:nvPr>
        </p:nvSpPr>
        <p:spPr/>
        <p:txBody>
          <a:bodyPr/>
          <a:lstStyle/>
          <a:p>
            <a:fld id="{4DC10E0D-311C-0948-B956-0E87DE81A2F8}" type="datetimeFigureOut">
              <a:rPr lang="it-IT" smtClean="0"/>
              <a:t>17/09/26</a:t>
            </a:fld>
            <a:endParaRPr lang="it-IT"/>
          </a:p>
        </p:txBody>
      </p:sp>
      <p:sp>
        <p:nvSpPr>
          <p:cNvPr id="8" name="Segnaposto piè di pagina 7">
            <a:extLst>
              <a:ext uri="{FF2B5EF4-FFF2-40B4-BE49-F238E27FC236}">
                <a16:creationId xmlns:a16="http://schemas.microsoft.com/office/drawing/2014/main" id="{8AB417DD-F404-A1BD-52AB-40B161AEF5D1}"/>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939D9B3D-DDC7-0392-B496-6B422A675E4B}"/>
              </a:ext>
            </a:extLst>
          </p:cNvPr>
          <p:cNvSpPr>
            <a:spLocks noGrp="1"/>
          </p:cNvSpPr>
          <p:nvPr>
            <p:ph type="sldNum" sz="quarter" idx="12"/>
          </p:nvPr>
        </p:nvSpPr>
        <p:spPr/>
        <p:txBody>
          <a:bodyPr/>
          <a:lstStyle/>
          <a:p>
            <a:fld id="{97B20B0A-F493-2646-92AB-C57C6DE71CB7}" type="slidenum">
              <a:rPr lang="it-IT" smtClean="0"/>
              <a:t>‹N›</a:t>
            </a:fld>
            <a:endParaRPr lang="it-IT"/>
          </a:p>
        </p:txBody>
      </p:sp>
    </p:spTree>
    <p:extLst>
      <p:ext uri="{BB962C8B-B14F-4D97-AF65-F5344CB8AC3E}">
        <p14:creationId xmlns:p14="http://schemas.microsoft.com/office/powerpoint/2010/main" val="603691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175007C-1CFE-E19D-7D1C-1D8722FF3379}"/>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15C0B73C-221E-1EF4-D955-4A4BE83B3F57}"/>
              </a:ext>
            </a:extLst>
          </p:cNvPr>
          <p:cNvSpPr>
            <a:spLocks noGrp="1"/>
          </p:cNvSpPr>
          <p:nvPr>
            <p:ph type="dt" sz="half" idx="10"/>
          </p:nvPr>
        </p:nvSpPr>
        <p:spPr/>
        <p:txBody>
          <a:bodyPr/>
          <a:lstStyle/>
          <a:p>
            <a:fld id="{4DC10E0D-311C-0948-B956-0E87DE81A2F8}" type="datetimeFigureOut">
              <a:rPr lang="it-IT" smtClean="0"/>
              <a:t>17/09/26</a:t>
            </a:fld>
            <a:endParaRPr lang="it-IT"/>
          </a:p>
        </p:txBody>
      </p:sp>
      <p:sp>
        <p:nvSpPr>
          <p:cNvPr id="4" name="Segnaposto piè di pagina 3">
            <a:extLst>
              <a:ext uri="{FF2B5EF4-FFF2-40B4-BE49-F238E27FC236}">
                <a16:creationId xmlns:a16="http://schemas.microsoft.com/office/drawing/2014/main" id="{E44BD15F-3335-C5AD-63F9-C04367C0287F}"/>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C8D622F0-A1B4-2FDF-C7B8-90EBCD917C93}"/>
              </a:ext>
            </a:extLst>
          </p:cNvPr>
          <p:cNvSpPr>
            <a:spLocks noGrp="1"/>
          </p:cNvSpPr>
          <p:nvPr>
            <p:ph type="sldNum" sz="quarter" idx="12"/>
          </p:nvPr>
        </p:nvSpPr>
        <p:spPr/>
        <p:txBody>
          <a:bodyPr/>
          <a:lstStyle/>
          <a:p>
            <a:fld id="{97B20B0A-F493-2646-92AB-C57C6DE71CB7}" type="slidenum">
              <a:rPr lang="it-IT" smtClean="0"/>
              <a:t>‹N›</a:t>
            </a:fld>
            <a:endParaRPr lang="it-IT"/>
          </a:p>
        </p:txBody>
      </p:sp>
    </p:spTree>
    <p:extLst>
      <p:ext uri="{BB962C8B-B14F-4D97-AF65-F5344CB8AC3E}">
        <p14:creationId xmlns:p14="http://schemas.microsoft.com/office/powerpoint/2010/main" val="755316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0F669932-531F-E780-54E1-7B71866B973E}"/>
              </a:ext>
            </a:extLst>
          </p:cNvPr>
          <p:cNvSpPr>
            <a:spLocks noGrp="1"/>
          </p:cNvSpPr>
          <p:nvPr>
            <p:ph type="dt" sz="half" idx="10"/>
          </p:nvPr>
        </p:nvSpPr>
        <p:spPr/>
        <p:txBody>
          <a:bodyPr/>
          <a:lstStyle/>
          <a:p>
            <a:fld id="{4DC10E0D-311C-0948-B956-0E87DE81A2F8}" type="datetimeFigureOut">
              <a:rPr lang="it-IT" smtClean="0"/>
              <a:t>17/09/26</a:t>
            </a:fld>
            <a:endParaRPr lang="it-IT"/>
          </a:p>
        </p:txBody>
      </p:sp>
      <p:sp>
        <p:nvSpPr>
          <p:cNvPr id="3" name="Segnaposto piè di pagina 2">
            <a:extLst>
              <a:ext uri="{FF2B5EF4-FFF2-40B4-BE49-F238E27FC236}">
                <a16:creationId xmlns:a16="http://schemas.microsoft.com/office/drawing/2014/main" id="{9E3386C7-8C03-D296-DA97-0CA2AF1DA4E9}"/>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9AD9FC55-03D2-EFB9-AC84-57B08125B71C}"/>
              </a:ext>
            </a:extLst>
          </p:cNvPr>
          <p:cNvSpPr>
            <a:spLocks noGrp="1"/>
          </p:cNvSpPr>
          <p:nvPr>
            <p:ph type="sldNum" sz="quarter" idx="12"/>
          </p:nvPr>
        </p:nvSpPr>
        <p:spPr/>
        <p:txBody>
          <a:bodyPr/>
          <a:lstStyle/>
          <a:p>
            <a:fld id="{97B20B0A-F493-2646-92AB-C57C6DE71CB7}" type="slidenum">
              <a:rPr lang="it-IT" smtClean="0"/>
              <a:t>‹N›</a:t>
            </a:fld>
            <a:endParaRPr lang="it-IT"/>
          </a:p>
        </p:txBody>
      </p:sp>
    </p:spTree>
    <p:extLst>
      <p:ext uri="{BB962C8B-B14F-4D97-AF65-F5344CB8AC3E}">
        <p14:creationId xmlns:p14="http://schemas.microsoft.com/office/powerpoint/2010/main" val="1627079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7AE7191-398F-2413-A367-D89E5D81994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369BD8EE-EFF3-A539-8CF8-8E658B1390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625BDCD6-5CF0-3D78-7492-921E75B75F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1A9AC280-9C0A-6205-517D-F466E4992D39}"/>
              </a:ext>
            </a:extLst>
          </p:cNvPr>
          <p:cNvSpPr>
            <a:spLocks noGrp="1"/>
          </p:cNvSpPr>
          <p:nvPr>
            <p:ph type="dt" sz="half" idx="10"/>
          </p:nvPr>
        </p:nvSpPr>
        <p:spPr/>
        <p:txBody>
          <a:bodyPr/>
          <a:lstStyle/>
          <a:p>
            <a:fld id="{4DC10E0D-311C-0948-B956-0E87DE81A2F8}" type="datetimeFigureOut">
              <a:rPr lang="it-IT" smtClean="0"/>
              <a:t>17/09/26</a:t>
            </a:fld>
            <a:endParaRPr lang="it-IT"/>
          </a:p>
        </p:txBody>
      </p:sp>
      <p:sp>
        <p:nvSpPr>
          <p:cNvPr id="6" name="Segnaposto piè di pagina 5">
            <a:extLst>
              <a:ext uri="{FF2B5EF4-FFF2-40B4-BE49-F238E27FC236}">
                <a16:creationId xmlns:a16="http://schemas.microsoft.com/office/drawing/2014/main" id="{5CB5F18C-0B1F-C5E0-C359-D005034F087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52389DA1-2F42-20F7-67C7-7DDCD4D220DE}"/>
              </a:ext>
            </a:extLst>
          </p:cNvPr>
          <p:cNvSpPr>
            <a:spLocks noGrp="1"/>
          </p:cNvSpPr>
          <p:nvPr>
            <p:ph type="sldNum" sz="quarter" idx="12"/>
          </p:nvPr>
        </p:nvSpPr>
        <p:spPr/>
        <p:txBody>
          <a:bodyPr/>
          <a:lstStyle/>
          <a:p>
            <a:fld id="{97B20B0A-F493-2646-92AB-C57C6DE71CB7}" type="slidenum">
              <a:rPr lang="it-IT" smtClean="0"/>
              <a:t>‹N›</a:t>
            </a:fld>
            <a:endParaRPr lang="it-IT"/>
          </a:p>
        </p:txBody>
      </p:sp>
    </p:spTree>
    <p:extLst>
      <p:ext uri="{BB962C8B-B14F-4D97-AF65-F5344CB8AC3E}">
        <p14:creationId xmlns:p14="http://schemas.microsoft.com/office/powerpoint/2010/main" val="3431869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53DADA0-AF70-97AE-B18A-F804EF47099D}"/>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3364CCA5-2A08-C252-A003-9387FB1AD4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5ECC8294-07E7-C3D6-F9ED-5DA195B6B2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A85FB95B-C6AB-509C-D366-98A849D1195E}"/>
              </a:ext>
            </a:extLst>
          </p:cNvPr>
          <p:cNvSpPr>
            <a:spLocks noGrp="1"/>
          </p:cNvSpPr>
          <p:nvPr>
            <p:ph type="dt" sz="half" idx="10"/>
          </p:nvPr>
        </p:nvSpPr>
        <p:spPr/>
        <p:txBody>
          <a:bodyPr/>
          <a:lstStyle/>
          <a:p>
            <a:fld id="{4DC10E0D-311C-0948-B956-0E87DE81A2F8}" type="datetimeFigureOut">
              <a:rPr lang="it-IT" smtClean="0"/>
              <a:t>17/09/26</a:t>
            </a:fld>
            <a:endParaRPr lang="it-IT"/>
          </a:p>
        </p:txBody>
      </p:sp>
      <p:sp>
        <p:nvSpPr>
          <p:cNvPr id="6" name="Segnaposto piè di pagina 5">
            <a:extLst>
              <a:ext uri="{FF2B5EF4-FFF2-40B4-BE49-F238E27FC236}">
                <a16:creationId xmlns:a16="http://schemas.microsoft.com/office/drawing/2014/main" id="{AF75F3C1-4133-4DAC-01DA-7CF17C635B0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BEE0443-FF8C-3F9E-C3AA-B05CE506039B}"/>
              </a:ext>
            </a:extLst>
          </p:cNvPr>
          <p:cNvSpPr>
            <a:spLocks noGrp="1"/>
          </p:cNvSpPr>
          <p:nvPr>
            <p:ph type="sldNum" sz="quarter" idx="12"/>
          </p:nvPr>
        </p:nvSpPr>
        <p:spPr/>
        <p:txBody>
          <a:bodyPr/>
          <a:lstStyle/>
          <a:p>
            <a:fld id="{97B20B0A-F493-2646-92AB-C57C6DE71CB7}" type="slidenum">
              <a:rPr lang="it-IT" smtClean="0"/>
              <a:t>‹N›</a:t>
            </a:fld>
            <a:endParaRPr lang="it-IT"/>
          </a:p>
        </p:txBody>
      </p:sp>
    </p:spTree>
    <p:extLst>
      <p:ext uri="{BB962C8B-B14F-4D97-AF65-F5344CB8AC3E}">
        <p14:creationId xmlns:p14="http://schemas.microsoft.com/office/powerpoint/2010/main" val="3068450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91F13D2-546E-4944-DFED-0FE2E21625F2}"/>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C6F592D0-4F7B-F6E5-56B5-E8B7A1089D70}"/>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1BE99B48-0A31-2837-B28D-ACCEBF3550A8}"/>
              </a:ext>
            </a:extLst>
          </p:cNvPr>
          <p:cNvSpPr>
            <a:spLocks noGrp="1"/>
          </p:cNvSpPr>
          <p:nvPr>
            <p:ph type="dt" sz="half" idx="10"/>
          </p:nvPr>
        </p:nvSpPr>
        <p:spPr/>
        <p:txBody>
          <a:bodyPr/>
          <a:lstStyle/>
          <a:p>
            <a:fld id="{4DC10E0D-311C-0948-B956-0E87DE81A2F8}" type="datetimeFigureOut">
              <a:rPr lang="it-IT" smtClean="0"/>
              <a:t>17/09/26</a:t>
            </a:fld>
            <a:endParaRPr lang="it-IT"/>
          </a:p>
        </p:txBody>
      </p:sp>
      <p:sp>
        <p:nvSpPr>
          <p:cNvPr id="5" name="Segnaposto piè di pagina 4">
            <a:extLst>
              <a:ext uri="{FF2B5EF4-FFF2-40B4-BE49-F238E27FC236}">
                <a16:creationId xmlns:a16="http://schemas.microsoft.com/office/drawing/2014/main" id="{F7F9B657-1D76-A8EC-3A48-CF2E2E19D0E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EF2212F-E080-8860-7F67-4BF8DC5D614E}"/>
              </a:ext>
            </a:extLst>
          </p:cNvPr>
          <p:cNvSpPr>
            <a:spLocks noGrp="1"/>
          </p:cNvSpPr>
          <p:nvPr>
            <p:ph type="sldNum" sz="quarter" idx="12"/>
          </p:nvPr>
        </p:nvSpPr>
        <p:spPr/>
        <p:txBody>
          <a:bodyPr/>
          <a:lstStyle/>
          <a:p>
            <a:fld id="{97B20B0A-F493-2646-92AB-C57C6DE71CB7}" type="slidenum">
              <a:rPr lang="it-IT" smtClean="0"/>
              <a:t>‹N›</a:t>
            </a:fld>
            <a:endParaRPr lang="it-IT"/>
          </a:p>
        </p:txBody>
      </p:sp>
    </p:spTree>
    <p:extLst>
      <p:ext uri="{BB962C8B-B14F-4D97-AF65-F5344CB8AC3E}">
        <p14:creationId xmlns:p14="http://schemas.microsoft.com/office/powerpoint/2010/main" val="368968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9F1C4E6C-A36B-B1C7-B17C-E0F0A49D175E}"/>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075B1D59-724C-28A5-251D-F2E053B94BC6}"/>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B64FA53-C395-8FF7-B45C-AE01640D260E}"/>
              </a:ext>
            </a:extLst>
          </p:cNvPr>
          <p:cNvSpPr>
            <a:spLocks noGrp="1"/>
          </p:cNvSpPr>
          <p:nvPr>
            <p:ph type="dt" sz="half" idx="10"/>
          </p:nvPr>
        </p:nvSpPr>
        <p:spPr/>
        <p:txBody>
          <a:bodyPr/>
          <a:lstStyle/>
          <a:p>
            <a:fld id="{4DC10E0D-311C-0948-B956-0E87DE81A2F8}" type="datetimeFigureOut">
              <a:rPr lang="it-IT" smtClean="0"/>
              <a:t>17/09/26</a:t>
            </a:fld>
            <a:endParaRPr lang="it-IT"/>
          </a:p>
        </p:txBody>
      </p:sp>
      <p:sp>
        <p:nvSpPr>
          <p:cNvPr id="5" name="Segnaposto piè di pagina 4">
            <a:extLst>
              <a:ext uri="{FF2B5EF4-FFF2-40B4-BE49-F238E27FC236}">
                <a16:creationId xmlns:a16="http://schemas.microsoft.com/office/drawing/2014/main" id="{59C635B3-3662-CFF8-BB64-EA0B56D6F2A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E02342A-BA3D-3AEC-8259-62F72DCCFC44}"/>
              </a:ext>
            </a:extLst>
          </p:cNvPr>
          <p:cNvSpPr>
            <a:spLocks noGrp="1"/>
          </p:cNvSpPr>
          <p:nvPr>
            <p:ph type="sldNum" sz="quarter" idx="12"/>
          </p:nvPr>
        </p:nvSpPr>
        <p:spPr/>
        <p:txBody>
          <a:bodyPr/>
          <a:lstStyle/>
          <a:p>
            <a:fld id="{97B20B0A-F493-2646-92AB-C57C6DE71CB7}" type="slidenum">
              <a:rPr lang="it-IT" smtClean="0"/>
              <a:t>‹N›</a:t>
            </a:fld>
            <a:endParaRPr lang="it-IT"/>
          </a:p>
        </p:txBody>
      </p:sp>
    </p:spTree>
    <p:extLst>
      <p:ext uri="{BB962C8B-B14F-4D97-AF65-F5344CB8AC3E}">
        <p14:creationId xmlns:p14="http://schemas.microsoft.com/office/powerpoint/2010/main" val="13932209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woObj">
  <p:cSld name="1_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8AB196-C0D8-44CC-AFCE-8D54273B4A69}" type="datetimeFigureOut">
              <a:rPr kumimoji="0" lang="it-IT"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17/09/26</a:t>
            </a:fld>
            <a:endParaRPr kumimoji="0" lang="it-IT"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F26396-A5CA-42F0-926E-A3DE17B667D4}" type="slidenum">
              <a:rPr kumimoji="0" lang="it-IT"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a:t>
            </a:fld>
            <a:endParaRPr kumimoji="0" lang="it-IT"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Content Placeholder 8"/>
          <p:cNvSpPr>
            <a:spLocks noGrp="1"/>
          </p:cNvSpPr>
          <p:nvPr>
            <p:ph sz="quarter" idx="13"/>
          </p:nvPr>
        </p:nvSpPr>
        <p:spPr>
          <a:xfrm>
            <a:off x="487680" y="1600200"/>
            <a:ext cx="5388864" cy="452628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Tree>
    <p:extLst>
      <p:ext uri="{BB962C8B-B14F-4D97-AF65-F5344CB8AC3E}">
        <p14:creationId xmlns:p14="http://schemas.microsoft.com/office/powerpoint/2010/main" val="3724010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C69E7BEA-DEAD-0A73-5E0C-E62E127474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7775F513-C7A5-D0BA-3172-8610C4AA2E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D1FFD40-727A-5A19-FE83-D45B899213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C10E0D-311C-0948-B956-0E87DE81A2F8}" type="datetimeFigureOut">
              <a:rPr lang="it-IT" smtClean="0"/>
              <a:t>17/09/26</a:t>
            </a:fld>
            <a:endParaRPr lang="it-IT"/>
          </a:p>
        </p:txBody>
      </p:sp>
      <p:sp>
        <p:nvSpPr>
          <p:cNvPr id="5" name="Segnaposto piè di pagina 4">
            <a:extLst>
              <a:ext uri="{FF2B5EF4-FFF2-40B4-BE49-F238E27FC236}">
                <a16:creationId xmlns:a16="http://schemas.microsoft.com/office/drawing/2014/main" id="{E5D65F7D-5AFE-4F23-C37E-3508FB74A0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E6383A76-A84F-1AD5-2F99-C4C5E5B0E9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B20B0A-F493-2646-92AB-C57C6DE71CB7}" type="slidenum">
              <a:rPr lang="it-IT" smtClean="0"/>
              <a:t>‹N›</a:t>
            </a:fld>
            <a:endParaRPr lang="it-IT"/>
          </a:p>
        </p:txBody>
      </p:sp>
    </p:spTree>
    <p:extLst>
      <p:ext uri="{BB962C8B-B14F-4D97-AF65-F5344CB8AC3E}">
        <p14:creationId xmlns:p14="http://schemas.microsoft.com/office/powerpoint/2010/main" val="16151372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23.jpe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123FE5BB-4DB8-56C6-7EE4-8C85A3B42507}"/>
              </a:ext>
            </a:extLst>
          </p:cNvPr>
          <p:cNvSpPr txBox="1"/>
          <p:nvPr/>
        </p:nvSpPr>
        <p:spPr>
          <a:xfrm>
            <a:off x="4612977" y="1025611"/>
            <a:ext cx="7069995" cy="5693866"/>
          </a:xfrm>
          <a:prstGeom prst="rect">
            <a:avLst/>
          </a:prstGeom>
          <a:noFill/>
        </p:spPr>
        <p:txBody>
          <a:bodyPr wrap="square">
            <a:spAutoFit/>
          </a:bodyPr>
          <a:lstStyle/>
          <a:p>
            <a:pPr algn="ctr"/>
            <a:r>
              <a:rPr lang="it-IT" sz="2800" b="1" dirty="0"/>
              <a:t>MODIFICHE DEL COMPORTAMENTO ALIMENTARE INDOTTO DALLA CHIRURGIA E DAI FARMACI: CONFRONTO SULL’EFFICACIA NELLA PATOLOGIA DI ADDICTION </a:t>
            </a:r>
          </a:p>
          <a:p>
            <a:endParaRPr lang="it-IT" sz="2400" dirty="0"/>
          </a:p>
          <a:p>
            <a:endParaRPr lang="it-IT" sz="2400" dirty="0"/>
          </a:p>
          <a:p>
            <a:pPr algn="ctr"/>
            <a:endParaRPr lang="it-IT" sz="2800" b="1" dirty="0">
              <a:solidFill>
                <a:srgbClr val="FF0000"/>
              </a:solidFill>
            </a:endParaRPr>
          </a:p>
          <a:p>
            <a:pPr algn="ctr"/>
            <a:endParaRPr lang="it-IT" sz="2800" b="1" dirty="0">
              <a:solidFill>
                <a:srgbClr val="FF0000"/>
              </a:solidFill>
            </a:endParaRPr>
          </a:p>
          <a:p>
            <a:pPr algn="ctr"/>
            <a:endParaRPr lang="it-IT" sz="2800" b="1" dirty="0">
              <a:solidFill>
                <a:srgbClr val="FF0000"/>
              </a:solidFill>
            </a:endParaRPr>
          </a:p>
          <a:p>
            <a:pPr algn="ctr"/>
            <a:r>
              <a:rPr lang="it-IT" sz="2800" b="1" dirty="0">
                <a:solidFill>
                  <a:srgbClr val="FF0000"/>
                </a:solidFill>
              </a:rPr>
              <a:t>Emanuela Bianciardi</a:t>
            </a:r>
          </a:p>
          <a:p>
            <a:pPr algn="ctr"/>
            <a:endParaRPr lang="it-IT" sz="2400" dirty="0">
              <a:solidFill>
                <a:srgbClr val="002060"/>
              </a:solidFill>
              <a:latin typeface="Calibri"/>
            </a:endParaRPr>
          </a:p>
          <a:p>
            <a:pPr algn="ctr"/>
            <a:r>
              <a:rPr lang="it-IT" sz="2000" dirty="0">
                <a:solidFill>
                  <a:srgbClr val="002060"/>
                </a:solidFill>
                <a:latin typeface="Calibri"/>
              </a:rPr>
              <a:t>Professore Associato di Psichiatria </a:t>
            </a:r>
          </a:p>
          <a:p>
            <a:pPr algn="ctr"/>
            <a:r>
              <a:rPr lang="it-IT" sz="2000" dirty="0">
                <a:solidFill>
                  <a:srgbClr val="002060"/>
                </a:solidFill>
                <a:latin typeface="Calibri"/>
              </a:rPr>
              <a:t>Università degli Studi di Roma «Tor Vergata»</a:t>
            </a:r>
          </a:p>
          <a:p>
            <a:pPr algn="ctr"/>
            <a:endParaRPr lang="it-IT" sz="2800" b="1" dirty="0">
              <a:solidFill>
                <a:srgbClr val="FF0000"/>
              </a:solidFill>
            </a:endParaRPr>
          </a:p>
        </p:txBody>
      </p:sp>
      <p:pic>
        <p:nvPicPr>
          <p:cNvPr id="3" name="Immagine 2">
            <a:extLst>
              <a:ext uri="{FF2B5EF4-FFF2-40B4-BE49-F238E27FC236}">
                <a16:creationId xmlns:a16="http://schemas.microsoft.com/office/drawing/2014/main" id="{BC8ACD1A-6451-7DB5-A4E7-AED12A1B8959}"/>
              </a:ext>
            </a:extLst>
          </p:cNvPr>
          <p:cNvPicPr>
            <a:picLocks noChangeAspect="1"/>
          </p:cNvPicPr>
          <p:nvPr/>
        </p:nvPicPr>
        <p:blipFill>
          <a:blip r:embed="rId2"/>
          <a:stretch>
            <a:fillRect/>
          </a:stretch>
        </p:blipFill>
        <p:spPr>
          <a:xfrm>
            <a:off x="352297" y="582465"/>
            <a:ext cx="4260680" cy="6003686"/>
          </a:xfrm>
          <a:prstGeom prst="rect">
            <a:avLst/>
          </a:prstGeom>
          <a:ln>
            <a:noFill/>
          </a:ln>
          <a:effectLst>
            <a:softEdge rad="112500"/>
          </a:effectLst>
        </p:spPr>
      </p:pic>
    </p:spTree>
    <p:extLst>
      <p:ext uri="{BB962C8B-B14F-4D97-AF65-F5344CB8AC3E}">
        <p14:creationId xmlns:p14="http://schemas.microsoft.com/office/powerpoint/2010/main" val="274882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652E6D01-4139-86EC-BBBB-56469CCA25E2}"/>
              </a:ext>
            </a:extLst>
          </p:cNvPr>
          <p:cNvSpPr txBox="1"/>
          <p:nvPr/>
        </p:nvSpPr>
        <p:spPr>
          <a:xfrm>
            <a:off x="841248" y="256032"/>
            <a:ext cx="10506456" cy="101498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b="1" kern="1200" dirty="0">
                <a:solidFill>
                  <a:schemeClr val="tx1"/>
                </a:solidFill>
                <a:latin typeface="+mj-lt"/>
                <a:ea typeface="+mj-ea"/>
                <a:cs typeface="+mj-cs"/>
              </a:rPr>
              <a:t>Food Addiction: </a:t>
            </a:r>
            <a:r>
              <a:rPr lang="en-US" sz="4400" b="1" kern="1200" dirty="0" err="1">
                <a:solidFill>
                  <a:schemeClr val="tx1"/>
                </a:solidFill>
                <a:latin typeface="+mj-lt"/>
                <a:ea typeface="+mj-ea"/>
                <a:cs typeface="+mj-cs"/>
              </a:rPr>
              <a:t>definizione</a:t>
            </a:r>
            <a:endParaRPr lang="en-US" sz="4400" b="1" kern="1200" dirty="0">
              <a:solidFill>
                <a:schemeClr val="tx1"/>
              </a:solidFill>
              <a:latin typeface="+mj-lt"/>
              <a:ea typeface="+mj-ea"/>
              <a:cs typeface="+mj-cs"/>
            </a:endParaRPr>
          </a:p>
        </p:txBody>
      </p:sp>
      <p:graphicFrame>
        <p:nvGraphicFramePr>
          <p:cNvPr id="8" name="Segnaposto contenuto 2">
            <a:extLst>
              <a:ext uri="{FF2B5EF4-FFF2-40B4-BE49-F238E27FC236}">
                <a16:creationId xmlns:a16="http://schemas.microsoft.com/office/drawing/2014/main" id="{1A9343BC-11B6-C375-CA2C-007F403C085B}"/>
              </a:ext>
            </a:extLst>
          </p:cNvPr>
          <p:cNvGraphicFramePr>
            <a:graphicFrameLocks noGrp="1"/>
          </p:cNvGraphicFramePr>
          <p:nvPr>
            <p:ph idx="1"/>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12259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D2E4F6A-BE7E-AC7C-BBF7-325D4E4D6256}"/>
              </a:ext>
            </a:extLst>
          </p:cNvPr>
          <p:cNvSpPr txBox="1"/>
          <p:nvPr/>
        </p:nvSpPr>
        <p:spPr>
          <a:xfrm>
            <a:off x="838200" y="365125"/>
            <a:ext cx="10515600"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it-IT" sz="4400" b="1" kern="1200">
                <a:latin typeface="+mj-lt"/>
                <a:ea typeface="+mj-ea"/>
                <a:cs typeface="+mj-cs"/>
              </a:rPr>
              <a:t>UPF: definizione e potenziale di addiction</a:t>
            </a:r>
          </a:p>
        </p:txBody>
      </p:sp>
      <p:sp>
        <p:nvSpPr>
          <p:cNvPr id="4" name="CasellaDiTesto 3">
            <a:extLst>
              <a:ext uri="{FF2B5EF4-FFF2-40B4-BE49-F238E27FC236}">
                <a16:creationId xmlns:a16="http://schemas.microsoft.com/office/drawing/2014/main" id="{0C2EC502-A534-01D3-9651-DBBFDC908C58}"/>
              </a:ext>
            </a:extLst>
          </p:cNvPr>
          <p:cNvSpPr txBox="1"/>
          <p:nvPr/>
        </p:nvSpPr>
        <p:spPr>
          <a:xfrm>
            <a:off x="838200" y="1825625"/>
            <a:ext cx="5181600" cy="4351338"/>
          </a:xfrm>
          <a:prstGeom prst="rect">
            <a:avLst/>
          </a:prstGeom>
        </p:spPr>
        <p:txBody>
          <a:bodyPr vert="horz" lIns="91440" tIns="45720" rIns="91440" bIns="45720" rtlCol="0">
            <a:normAutofit/>
          </a:bodyPr>
          <a:lstStyle/>
          <a:p>
            <a:pPr marL="228600" indent="-228600">
              <a:lnSpc>
                <a:spcPct val="90000"/>
              </a:lnSpc>
              <a:spcBef>
                <a:spcPts val="1000"/>
              </a:spcBef>
              <a:buFont typeface="Arial" panose="020B0604020202020204" pitchFamily="34" charset="0"/>
              <a:buChar char="•"/>
            </a:pPr>
            <a:r>
              <a:rPr lang="it-IT" sz="2000"/>
              <a:t>Nel 1988, il Surgeon General ha pubblicato un rapporto in cui identificava i prodotti dell’industria del tabacco come agenti di dipendenza sulla base di tre criteri scientifici principali </a:t>
            </a:r>
            <a:r>
              <a:rPr lang="it-IT" sz="2000" b="1"/>
              <a:t>1) la capacità di indurre un uso altamente controllato o compulsivo, (2) avere effetti psicoattivi (come alterare l'umore) attraverso l’azione sul cervello e (3) rafforzare il comportamento di assunzione. </a:t>
            </a:r>
            <a:r>
              <a:rPr lang="it-IT" sz="2000"/>
              <a:t>I progressi scientifici hanno poi identificato </a:t>
            </a:r>
            <a:r>
              <a:rPr lang="it-IT" sz="2000" b="1"/>
              <a:t>4) il craving; </a:t>
            </a:r>
            <a:r>
              <a:rPr lang="it-IT" sz="2000"/>
              <a:t>la capacità del tabacco di indurre impulsi o bramosia per il consumo come ulteriore indicatore del potenziale di dipendenza. </a:t>
            </a:r>
          </a:p>
        </p:txBody>
      </p:sp>
      <p:pic>
        <p:nvPicPr>
          <p:cNvPr id="2" name="Immagine 1">
            <a:extLst>
              <a:ext uri="{FF2B5EF4-FFF2-40B4-BE49-F238E27FC236}">
                <a16:creationId xmlns:a16="http://schemas.microsoft.com/office/drawing/2014/main" id="{59692424-8BB8-8E11-266B-3318B4AD8F0D}"/>
              </a:ext>
            </a:extLst>
          </p:cNvPr>
          <p:cNvPicPr>
            <a:picLocks noChangeAspect="1"/>
          </p:cNvPicPr>
          <p:nvPr/>
        </p:nvPicPr>
        <p:blipFill>
          <a:blip r:embed="rId3"/>
          <a:stretch>
            <a:fillRect/>
          </a:stretch>
        </p:blipFill>
        <p:spPr>
          <a:xfrm>
            <a:off x="6172200" y="3075083"/>
            <a:ext cx="5181600" cy="1852422"/>
          </a:xfrm>
          <a:prstGeom prst="rect">
            <a:avLst/>
          </a:prstGeom>
          <a:noFill/>
        </p:spPr>
      </p:pic>
    </p:spTree>
    <p:extLst>
      <p:ext uri="{BB962C8B-B14F-4D97-AF65-F5344CB8AC3E}">
        <p14:creationId xmlns:p14="http://schemas.microsoft.com/office/powerpoint/2010/main" val="1972755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2665A5EE-599F-D6BB-14FB-EA0AC51604FC}"/>
              </a:ext>
            </a:extLst>
          </p:cNvPr>
          <p:cNvPicPr>
            <a:picLocks noChangeAspect="1"/>
          </p:cNvPicPr>
          <p:nvPr/>
        </p:nvPicPr>
        <p:blipFill>
          <a:blip r:embed="rId2"/>
          <a:stretch>
            <a:fillRect/>
          </a:stretch>
        </p:blipFill>
        <p:spPr>
          <a:xfrm>
            <a:off x="0" y="468350"/>
            <a:ext cx="5771872" cy="5005694"/>
          </a:xfrm>
          <a:prstGeom prst="rect">
            <a:avLst/>
          </a:prstGeom>
        </p:spPr>
      </p:pic>
      <p:sp>
        <p:nvSpPr>
          <p:cNvPr id="3" name="CasellaDiTesto 2">
            <a:extLst>
              <a:ext uri="{FF2B5EF4-FFF2-40B4-BE49-F238E27FC236}">
                <a16:creationId xmlns:a16="http://schemas.microsoft.com/office/drawing/2014/main" id="{10A5D1B9-3D35-A60E-5E01-A98E5246CD33}"/>
              </a:ext>
            </a:extLst>
          </p:cNvPr>
          <p:cNvSpPr txBox="1"/>
          <p:nvPr/>
        </p:nvSpPr>
        <p:spPr>
          <a:xfrm>
            <a:off x="6274143" y="1367644"/>
            <a:ext cx="5304138" cy="2862322"/>
          </a:xfrm>
          <a:prstGeom prst="rect">
            <a:avLst/>
          </a:prstGeom>
          <a:noFill/>
        </p:spPr>
        <p:txBody>
          <a:bodyPr wrap="square">
            <a:spAutoFit/>
          </a:bodyPr>
          <a:lstStyle/>
          <a:p>
            <a:r>
              <a:rPr lang="it-IT" dirty="0" err="1"/>
              <a:t>Another</a:t>
            </a:r>
            <a:r>
              <a:rPr lang="it-IT" dirty="0"/>
              <a:t> </a:t>
            </a:r>
            <a:r>
              <a:rPr lang="it-IT" dirty="0" err="1"/>
              <a:t>difficulty</a:t>
            </a:r>
            <a:r>
              <a:rPr lang="it-IT" dirty="0"/>
              <a:t> with the NOVA scale</a:t>
            </a:r>
          </a:p>
          <a:p>
            <a:r>
              <a:rPr lang="it-IT" dirty="0" err="1"/>
              <a:t>is</a:t>
            </a:r>
            <a:r>
              <a:rPr lang="it-IT" dirty="0"/>
              <a:t> </a:t>
            </a:r>
            <a:r>
              <a:rPr lang="it-IT" dirty="0" err="1"/>
              <a:t>that</a:t>
            </a:r>
            <a:r>
              <a:rPr lang="it-IT" dirty="0"/>
              <a:t> the ultra-</a:t>
            </a:r>
            <a:r>
              <a:rPr lang="it-IT" dirty="0" err="1"/>
              <a:t>processed</a:t>
            </a:r>
            <a:r>
              <a:rPr lang="it-IT" dirty="0"/>
              <a:t> </a:t>
            </a:r>
            <a:r>
              <a:rPr lang="it-IT" dirty="0" err="1"/>
              <a:t>category</a:t>
            </a:r>
            <a:r>
              <a:rPr lang="it-IT" dirty="0"/>
              <a:t> </a:t>
            </a:r>
            <a:r>
              <a:rPr lang="it-IT" dirty="0" err="1"/>
              <a:t>also</a:t>
            </a:r>
            <a:r>
              <a:rPr lang="it-IT" dirty="0"/>
              <a:t> </a:t>
            </a:r>
            <a:r>
              <a:rPr lang="it-IT" dirty="0" err="1"/>
              <a:t>includes</a:t>
            </a:r>
            <a:r>
              <a:rPr lang="it-IT" dirty="0"/>
              <a:t> some</a:t>
            </a:r>
          </a:p>
          <a:p>
            <a:r>
              <a:rPr lang="it-IT" dirty="0" err="1"/>
              <a:t>varieties</a:t>
            </a:r>
            <a:r>
              <a:rPr lang="it-IT" dirty="0"/>
              <a:t> of bread and baby formula </a:t>
            </a:r>
            <a:r>
              <a:rPr lang="it-IT" dirty="0" err="1"/>
              <a:t>as</a:t>
            </a:r>
            <a:r>
              <a:rPr lang="it-IT" dirty="0"/>
              <a:t> </a:t>
            </a:r>
            <a:r>
              <a:rPr lang="it-IT" dirty="0" err="1"/>
              <a:t>well</a:t>
            </a:r>
            <a:r>
              <a:rPr lang="it-IT" dirty="0"/>
              <a:t> </a:t>
            </a:r>
            <a:r>
              <a:rPr lang="it-IT" dirty="0" err="1"/>
              <a:t>as</a:t>
            </a:r>
            <a:r>
              <a:rPr lang="it-IT" dirty="0"/>
              <a:t> hot dogs and chicken </a:t>
            </a:r>
            <a:r>
              <a:rPr lang="it-IT" dirty="0" err="1"/>
              <a:t>nuggets</a:t>
            </a:r>
            <a:r>
              <a:rPr lang="it-IT" dirty="0"/>
              <a:t>, </a:t>
            </a:r>
            <a:r>
              <a:rPr lang="it-IT" dirty="0" err="1"/>
              <a:t>even</a:t>
            </a:r>
            <a:r>
              <a:rPr lang="it-IT" dirty="0"/>
              <a:t> </a:t>
            </a:r>
            <a:r>
              <a:rPr lang="it-IT" dirty="0" err="1"/>
              <a:t>though</a:t>
            </a:r>
            <a:r>
              <a:rPr lang="it-IT" dirty="0"/>
              <a:t> the </a:t>
            </a:r>
            <a:r>
              <a:rPr lang="it-IT" dirty="0" err="1"/>
              <a:t>reasons</a:t>
            </a:r>
            <a:r>
              <a:rPr lang="it-IT" dirty="0"/>
              <a:t> for processing </a:t>
            </a:r>
            <a:r>
              <a:rPr lang="it-IT" dirty="0" err="1"/>
              <a:t>each</a:t>
            </a:r>
            <a:r>
              <a:rPr lang="it-IT" dirty="0"/>
              <a:t> of </a:t>
            </a:r>
            <a:r>
              <a:rPr lang="it-IT" dirty="0" err="1"/>
              <a:t>these</a:t>
            </a:r>
            <a:r>
              <a:rPr lang="it-IT" dirty="0"/>
              <a:t> products are </a:t>
            </a:r>
            <a:r>
              <a:rPr lang="it-IT" dirty="0" err="1"/>
              <a:t>different</a:t>
            </a:r>
            <a:r>
              <a:rPr lang="it-IT" dirty="0"/>
              <a:t>.</a:t>
            </a:r>
          </a:p>
          <a:p>
            <a:r>
              <a:rPr lang="it-IT" dirty="0"/>
              <a:t>The developers of the NOVA system </a:t>
            </a:r>
            <a:r>
              <a:rPr lang="it-IT" dirty="0" err="1"/>
              <a:t>agree</a:t>
            </a:r>
            <a:r>
              <a:rPr lang="it-IT" dirty="0"/>
              <a:t> </a:t>
            </a:r>
            <a:r>
              <a:rPr lang="it-IT" dirty="0" err="1"/>
              <a:t>that</a:t>
            </a:r>
            <a:r>
              <a:rPr lang="it-IT" dirty="0"/>
              <a:t> the</a:t>
            </a:r>
          </a:p>
          <a:p>
            <a:r>
              <a:rPr lang="it-IT" dirty="0"/>
              <a:t>act of processing on </a:t>
            </a:r>
            <a:r>
              <a:rPr lang="it-IT" dirty="0" err="1"/>
              <a:t>its</a:t>
            </a:r>
            <a:r>
              <a:rPr lang="it-IT" dirty="0"/>
              <a:t> </a:t>
            </a:r>
            <a:r>
              <a:rPr lang="it-IT" dirty="0" err="1"/>
              <a:t>own</a:t>
            </a:r>
            <a:r>
              <a:rPr lang="it-IT" dirty="0"/>
              <a:t> </a:t>
            </a:r>
            <a:r>
              <a:rPr lang="it-IT" dirty="0" err="1"/>
              <a:t>is</a:t>
            </a:r>
            <a:r>
              <a:rPr lang="it-IT" dirty="0"/>
              <a:t> </a:t>
            </a:r>
            <a:r>
              <a:rPr lang="it-IT" dirty="0" err="1"/>
              <a:t>not</a:t>
            </a:r>
            <a:r>
              <a:rPr lang="it-IT" dirty="0"/>
              <a:t> the </a:t>
            </a:r>
            <a:r>
              <a:rPr lang="it-IT" dirty="0" err="1"/>
              <a:t>issue</a:t>
            </a:r>
            <a:r>
              <a:rPr lang="it-IT" dirty="0"/>
              <a:t>, and </a:t>
            </a:r>
            <a:r>
              <a:rPr lang="it-IT" dirty="0" err="1"/>
              <a:t>that</a:t>
            </a:r>
            <a:endParaRPr lang="it-IT" dirty="0"/>
          </a:p>
          <a:p>
            <a:r>
              <a:rPr lang="it-IT" dirty="0"/>
              <a:t>some </a:t>
            </a:r>
            <a:r>
              <a:rPr lang="it-IT" dirty="0" err="1"/>
              <a:t>forms</a:t>
            </a:r>
            <a:r>
              <a:rPr lang="it-IT" dirty="0"/>
              <a:t> — </a:t>
            </a:r>
            <a:r>
              <a:rPr lang="it-IT" dirty="0" err="1"/>
              <a:t>milk</a:t>
            </a:r>
            <a:r>
              <a:rPr lang="it-IT" dirty="0"/>
              <a:t> </a:t>
            </a:r>
            <a:r>
              <a:rPr lang="it-IT" dirty="0" err="1"/>
              <a:t>pasteurization</a:t>
            </a:r>
            <a:r>
              <a:rPr lang="it-IT" dirty="0"/>
              <a:t> to </a:t>
            </a:r>
            <a:r>
              <a:rPr lang="it-IT" dirty="0" err="1"/>
              <a:t>remove</a:t>
            </a:r>
            <a:r>
              <a:rPr lang="it-IT" dirty="0"/>
              <a:t> </a:t>
            </a:r>
            <a:r>
              <a:rPr lang="it-IT" dirty="0" err="1"/>
              <a:t>bacteria</a:t>
            </a:r>
            <a:r>
              <a:rPr lang="it-IT" dirty="0"/>
              <a:t>,</a:t>
            </a:r>
          </a:p>
          <a:p>
            <a:r>
              <a:rPr lang="it-IT" dirty="0"/>
              <a:t>for </a:t>
            </a:r>
            <a:r>
              <a:rPr lang="it-IT" dirty="0" err="1"/>
              <a:t>example</a:t>
            </a:r>
            <a:r>
              <a:rPr lang="it-IT" dirty="0"/>
              <a:t>, or the </a:t>
            </a:r>
            <a:r>
              <a:rPr lang="it-IT" dirty="0" err="1"/>
              <a:t>chilling</a:t>
            </a:r>
            <a:r>
              <a:rPr lang="it-IT" dirty="0"/>
              <a:t> or freezing of </a:t>
            </a:r>
            <a:r>
              <a:rPr lang="it-IT" dirty="0" err="1"/>
              <a:t>vegetables</a:t>
            </a:r>
            <a:r>
              <a:rPr lang="it-IT" dirty="0"/>
              <a:t> to</a:t>
            </a:r>
          </a:p>
          <a:p>
            <a:r>
              <a:rPr lang="it-IT" dirty="0" err="1"/>
              <a:t>prolong</a:t>
            </a:r>
            <a:r>
              <a:rPr lang="it-IT" dirty="0"/>
              <a:t> </a:t>
            </a:r>
            <a:r>
              <a:rPr lang="it-IT" dirty="0" err="1"/>
              <a:t>shelf</a:t>
            </a:r>
            <a:r>
              <a:rPr lang="it-IT" dirty="0"/>
              <a:t> life — are </a:t>
            </a:r>
            <a:r>
              <a:rPr lang="it-IT" dirty="0" err="1"/>
              <a:t>beneficial</a:t>
            </a:r>
            <a:r>
              <a:rPr lang="it-IT" dirty="0"/>
              <a:t>.</a:t>
            </a:r>
          </a:p>
        </p:txBody>
      </p:sp>
    </p:spTree>
    <p:extLst>
      <p:ext uri="{BB962C8B-B14F-4D97-AF65-F5344CB8AC3E}">
        <p14:creationId xmlns:p14="http://schemas.microsoft.com/office/powerpoint/2010/main" val="2597782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96B8C-20BD-D145-294F-388E6AC5547B}"/>
            </a:ext>
          </a:extLst>
        </p:cNvPr>
        <p:cNvGrpSpPr/>
        <p:nvPr/>
      </p:nvGrpSpPr>
      <p:grpSpPr>
        <a:xfrm>
          <a:off x="0" y="0"/>
          <a:ext cx="0" cy="0"/>
          <a:chOff x="0" y="0"/>
          <a:chExt cx="0" cy="0"/>
        </a:xfrm>
      </p:grpSpPr>
      <p:pic>
        <p:nvPicPr>
          <p:cNvPr id="2" name="Immagine 1">
            <a:extLst>
              <a:ext uri="{FF2B5EF4-FFF2-40B4-BE49-F238E27FC236}">
                <a16:creationId xmlns:a16="http://schemas.microsoft.com/office/drawing/2014/main" id="{2A71D43E-AA25-F2E3-0F5F-24612E3FDBAA}"/>
              </a:ext>
            </a:extLst>
          </p:cNvPr>
          <p:cNvPicPr>
            <a:picLocks noChangeAspect="1"/>
          </p:cNvPicPr>
          <p:nvPr/>
        </p:nvPicPr>
        <p:blipFill>
          <a:blip r:embed="rId2"/>
          <a:stretch>
            <a:fillRect/>
          </a:stretch>
        </p:blipFill>
        <p:spPr>
          <a:xfrm>
            <a:off x="810324" y="3344503"/>
            <a:ext cx="9445785" cy="3476719"/>
          </a:xfrm>
          <a:prstGeom prst="rect">
            <a:avLst/>
          </a:prstGeom>
        </p:spPr>
      </p:pic>
      <p:pic>
        <p:nvPicPr>
          <p:cNvPr id="3" name="Immagine 2">
            <a:extLst>
              <a:ext uri="{FF2B5EF4-FFF2-40B4-BE49-F238E27FC236}">
                <a16:creationId xmlns:a16="http://schemas.microsoft.com/office/drawing/2014/main" id="{C73876BD-4D0D-ED33-5B9D-AE64921A28EF}"/>
              </a:ext>
            </a:extLst>
          </p:cNvPr>
          <p:cNvPicPr>
            <a:picLocks noChangeAspect="1"/>
          </p:cNvPicPr>
          <p:nvPr/>
        </p:nvPicPr>
        <p:blipFill>
          <a:blip r:embed="rId3"/>
          <a:stretch>
            <a:fillRect/>
          </a:stretch>
        </p:blipFill>
        <p:spPr>
          <a:xfrm>
            <a:off x="0" y="114300"/>
            <a:ext cx="4241800" cy="2971800"/>
          </a:xfrm>
          <a:prstGeom prst="rect">
            <a:avLst/>
          </a:prstGeom>
        </p:spPr>
      </p:pic>
      <p:sp>
        <p:nvSpPr>
          <p:cNvPr id="5" name="CasellaDiTesto 4">
            <a:extLst>
              <a:ext uri="{FF2B5EF4-FFF2-40B4-BE49-F238E27FC236}">
                <a16:creationId xmlns:a16="http://schemas.microsoft.com/office/drawing/2014/main" id="{3FCD4ED0-ECAA-CD3F-1C1E-5B4D0799D4A2}"/>
              </a:ext>
            </a:extLst>
          </p:cNvPr>
          <p:cNvSpPr txBox="1"/>
          <p:nvPr/>
        </p:nvSpPr>
        <p:spPr>
          <a:xfrm>
            <a:off x="4241800" y="114300"/>
            <a:ext cx="7670114" cy="1815882"/>
          </a:xfrm>
          <a:prstGeom prst="rect">
            <a:avLst/>
          </a:prstGeom>
          <a:noFill/>
        </p:spPr>
        <p:txBody>
          <a:bodyPr wrap="square">
            <a:spAutoFit/>
          </a:bodyPr>
          <a:lstStyle/>
          <a:p>
            <a:r>
              <a:rPr lang="it-IT" sz="1600" dirty="0">
                <a:solidFill>
                  <a:srgbClr val="000000"/>
                </a:solidFill>
                <a:highlight>
                  <a:srgbClr val="FFFF00"/>
                </a:highlight>
                <a:latin typeface="-webkit-standard"/>
              </a:rPr>
              <a:t>A</a:t>
            </a:r>
            <a:r>
              <a:rPr lang="it-IT" sz="1600" b="0" i="0" u="none" strike="noStrike" dirty="0">
                <a:solidFill>
                  <a:srgbClr val="000000"/>
                </a:solidFill>
                <a:effectLst/>
                <a:highlight>
                  <a:srgbClr val="FFFF00"/>
                </a:highlight>
                <a:latin typeface="-webkit-standard"/>
              </a:rPr>
              <a:t> shift </a:t>
            </a:r>
            <a:r>
              <a:rPr lang="it-IT" sz="1600" b="0" i="0" u="none" strike="noStrike" dirty="0" err="1">
                <a:solidFill>
                  <a:srgbClr val="000000"/>
                </a:solidFill>
                <a:effectLst/>
                <a:highlight>
                  <a:srgbClr val="FFFF00"/>
                </a:highlight>
                <a:latin typeface="-webkit-standard"/>
              </a:rPr>
              <a:t>away</a:t>
            </a:r>
            <a:r>
              <a:rPr lang="it-IT" sz="1600" b="0" i="0" u="none" strike="noStrike" dirty="0">
                <a:solidFill>
                  <a:srgbClr val="000000"/>
                </a:solidFill>
                <a:effectLst/>
                <a:highlight>
                  <a:srgbClr val="FFFF00"/>
                </a:highlight>
                <a:latin typeface="-webkit-standard"/>
              </a:rPr>
              <a:t> from </a:t>
            </a:r>
            <a:r>
              <a:rPr lang="it-IT" sz="1600" b="0" i="0" u="none" strike="noStrike" dirty="0" err="1">
                <a:solidFill>
                  <a:srgbClr val="000000"/>
                </a:solidFill>
                <a:effectLst/>
                <a:highlight>
                  <a:srgbClr val="FFFF00"/>
                </a:highlight>
                <a:latin typeface="-webkit-standard"/>
              </a:rPr>
              <a:t>nutrient-based</a:t>
            </a:r>
            <a:r>
              <a:rPr lang="it-IT" sz="1600" b="0" i="0" u="none" strike="noStrike" dirty="0">
                <a:solidFill>
                  <a:srgbClr val="000000"/>
                </a:solidFill>
                <a:effectLst/>
                <a:highlight>
                  <a:srgbClr val="FFFF00"/>
                </a:highlight>
                <a:latin typeface="-webkit-standard"/>
              </a:rPr>
              <a:t> </a:t>
            </a:r>
            <a:r>
              <a:rPr lang="it-IT" sz="1600" b="0" i="0" u="none" strike="noStrike" dirty="0" err="1">
                <a:solidFill>
                  <a:srgbClr val="000000"/>
                </a:solidFill>
                <a:effectLst/>
                <a:highlight>
                  <a:srgbClr val="FFFF00"/>
                </a:highlight>
                <a:latin typeface="-webkit-standard"/>
              </a:rPr>
              <a:t>criteria</a:t>
            </a:r>
            <a:r>
              <a:rPr lang="it-IT" sz="1600" b="0" i="0" u="none" strike="noStrike" dirty="0">
                <a:solidFill>
                  <a:srgbClr val="000000"/>
                </a:solidFill>
                <a:effectLst/>
                <a:highlight>
                  <a:srgbClr val="FFFF00"/>
                </a:highlight>
                <a:latin typeface="-webkit-standard"/>
              </a:rPr>
              <a:t> to a </a:t>
            </a:r>
            <a:r>
              <a:rPr lang="it-IT" sz="1600" b="0" i="0" u="none" strike="noStrike" dirty="0" err="1">
                <a:solidFill>
                  <a:srgbClr val="000000"/>
                </a:solidFill>
                <a:effectLst/>
                <a:highlight>
                  <a:srgbClr val="FFFF00"/>
                </a:highlight>
                <a:latin typeface="-webkit-standard"/>
              </a:rPr>
              <a:t>classification</a:t>
            </a:r>
            <a:r>
              <a:rPr lang="it-IT" sz="1600" b="0" i="0" u="none" strike="noStrike" dirty="0">
                <a:solidFill>
                  <a:srgbClr val="000000"/>
                </a:solidFill>
                <a:effectLst/>
                <a:highlight>
                  <a:srgbClr val="FFFF00"/>
                </a:highlight>
                <a:latin typeface="-webkit-standard"/>
              </a:rPr>
              <a:t> </a:t>
            </a:r>
            <a:r>
              <a:rPr lang="it-IT" sz="1600" b="1" i="0" u="none" strike="noStrike" dirty="0">
                <a:solidFill>
                  <a:srgbClr val="000000"/>
                </a:solidFill>
                <a:effectLst/>
                <a:highlight>
                  <a:srgbClr val="FFFF00"/>
                </a:highlight>
                <a:latin typeface="-webkit-standard"/>
              </a:rPr>
              <a:t>system </a:t>
            </a:r>
            <a:r>
              <a:rPr lang="it-IT" sz="1600" b="1" i="0" u="none" strike="noStrike" dirty="0" err="1">
                <a:solidFill>
                  <a:srgbClr val="000000"/>
                </a:solidFill>
                <a:effectLst/>
                <a:highlight>
                  <a:srgbClr val="FFFF00"/>
                </a:highlight>
                <a:latin typeface="-webkit-standard"/>
              </a:rPr>
              <a:t>based</a:t>
            </a:r>
            <a:r>
              <a:rPr lang="it-IT" sz="1600" b="1" i="0" u="none" strike="noStrike" dirty="0">
                <a:solidFill>
                  <a:srgbClr val="000000"/>
                </a:solidFill>
                <a:effectLst/>
                <a:highlight>
                  <a:srgbClr val="FFFF00"/>
                </a:highlight>
                <a:latin typeface="-webkit-standard"/>
              </a:rPr>
              <a:t> on a single, composite </a:t>
            </a:r>
            <a:r>
              <a:rPr lang="it-IT" sz="1600" b="1" i="0" u="none" strike="noStrike" dirty="0" err="1">
                <a:solidFill>
                  <a:srgbClr val="000000"/>
                </a:solidFill>
                <a:effectLst/>
                <a:highlight>
                  <a:srgbClr val="FFFF00"/>
                </a:highlight>
                <a:latin typeface="-webkit-standard"/>
              </a:rPr>
              <a:t>metric</a:t>
            </a:r>
            <a:r>
              <a:rPr lang="it-IT" sz="1600" b="1" i="0" u="none" strike="noStrike" dirty="0">
                <a:solidFill>
                  <a:srgbClr val="000000"/>
                </a:solidFill>
                <a:effectLst/>
                <a:highlight>
                  <a:srgbClr val="FFFF00"/>
                </a:highlight>
                <a:latin typeface="-webkit-standard"/>
              </a:rPr>
              <a:t> (UP) </a:t>
            </a:r>
            <a:r>
              <a:rPr lang="it-IT" sz="1600" b="0" i="0" u="none" strike="noStrike" dirty="0">
                <a:solidFill>
                  <a:srgbClr val="000000"/>
                </a:solidFill>
                <a:effectLst/>
                <a:highlight>
                  <a:srgbClr val="FFFF00"/>
                </a:highlight>
                <a:latin typeface="-webkit-standard"/>
              </a:rPr>
              <a:t>risks </a:t>
            </a:r>
            <a:r>
              <a:rPr lang="it-IT" sz="1600" b="0" i="0" u="none" strike="noStrike" dirty="0" err="1">
                <a:solidFill>
                  <a:srgbClr val="000000"/>
                </a:solidFill>
                <a:effectLst/>
                <a:highlight>
                  <a:srgbClr val="FFFF00"/>
                </a:highlight>
                <a:latin typeface="-webkit-standard"/>
              </a:rPr>
              <a:t>imprecision</a:t>
            </a:r>
            <a:r>
              <a:rPr lang="it-IT" sz="1600" b="0" i="0" u="none" strike="noStrike" dirty="0">
                <a:solidFill>
                  <a:srgbClr val="000000"/>
                </a:solidFill>
                <a:effectLst/>
                <a:highlight>
                  <a:srgbClr val="FFFF00"/>
                </a:highlight>
                <a:latin typeface="-webkit-standard"/>
              </a:rPr>
              <a:t>, a </a:t>
            </a:r>
            <a:r>
              <a:rPr lang="it-IT" sz="1600" b="0" i="0" u="none" strike="noStrike" dirty="0" err="1">
                <a:solidFill>
                  <a:srgbClr val="000000"/>
                </a:solidFill>
                <a:effectLst/>
                <a:highlight>
                  <a:srgbClr val="FFFF00"/>
                </a:highlight>
                <a:latin typeface="-webkit-standard"/>
              </a:rPr>
              <a:t>critical</a:t>
            </a:r>
            <a:r>
              <a:rPr lang="it-IT" sz="1600" b="0" i="0" u="none" strike="noStrike" dirty="0">
                <a:solidFill>
                  <a:srgbClr val="000000"/>
                </a:solidFill>
                <a:effectLst/>
                <a:highlight>
                  <a:srgbClr val="FFFF00"/>
                </a:highlight>
                <a:latin typeface="-webkit-standard"/>
              </a:rPr>
              <a:t> </a:t>
            </a:r>
            <a:r>
              <a:rPr lang="it-IT" sz="1600" b="0" i="0" u="none" strike="noStrike" dirty="0" err="1">
                <a:solidFill>
                  <a:srgbClr val="000000"/>
                </a:solidFill>
                <a:effectLst/>
                <a:highlight>
                  <a:srgbClr val="FFFF00"/>
                </a:highlight>
                <a:latin typeface="-webkit-standard"/>
              </a:rPr>
              <a:t>consideration</a:t>
            </a:r>
            <a:r>
              <a:rPr lang="it-IT" sz="1600" b="0" i="0" u="none" strike="noStrike" dirty="0">
                <a:solidFill>
                  <a:srgbClr val="000000"/>
                </a:solidFill>
                <a:effectLst/>
                <a:highlight>
                  <a:srgbClr val="FFFF00"/>
                </a:highlight>
                <a:latin typeface="-webkit-standard"/>
              </a:rPr>
              <a:t> for public health </a:t>
            </a:r>
            <a:r>
              <a:rPr lang="it-IT" sz="1600" b="0" i="0" u="none" strike="noStrike" dirty="0" err="1">
                <a:solidFill>
                  <a:srgbClr val="000000"/>
                </a:solidFill>
                <a:effectLst/>
                <a:highlight>
                  <a:srgbClr val="FFFF00"/>
                </a:highlight>
                <a:latin typeface="-webkit-standard"/>
              </a:rPr>
              <a:t>translation</a:t>
            </a:r>
            <a:r>
              <a:rPr lang="it-IT" sz="1600" dirty="0">
                <a:solidFill>
                  <a:srgbClr val="000000"/>
                </a:solidFill>
                <a:highlight>
                  <a:srgbClr val="FFFF00"/>
                </a:highlight>
                <a:latin typeface="-webkit-standard"/>
              </a:rPr>
              <a:t> (risposte glicemiche più rapide con pane bianco e succhi di frutta vs cereali e frutta ma non ci sono differenze per la salute tra tra olive e olio, arachidi e burro di arachidi) (alcuni additivi sono dannosi: gli emulsionanti alterano la mucosa GI e i nitriti sono associati a tumori GI, ma altri sono innocui o benefici come proteine idrolizzate o acido lattico per controllare acidità)</a:t>
            </a:r>
            <a:endParaRPr lang="it-IT" sz="1600" dirty="0">
              <a:highlight>
                <a:srgbClr val="FFFF00"/>
              </a:highlight>
            </a:endParaRPr>
          </a:p>
        </p:txBody>
      </p:sp>
      <p:sp>
        <p:nvSpPr>
          <p:cNvPr id="8" name="Rectangle 3">
            <a:extLst>
              <a:ext uri="{FF2B5EF4-FFF2-40B4-BE49-F238E27FC236}">
                <a16:creationId xmlns:a16="http://schemas.microsoft.com/office/drawing/2014/main" id="{C4EDC834-B42F-5CB0-5857-85566F1FB19E}"/>
              </a:ext>
            </a:extLst>
          </p:cNvPr>
          <p:cNvSpPr>
            <a:spLocks noChangeArrowheads="1"/>
          </p:cNvSpPr>
          <p:nvPr/>
        </p:nvSpPr>
        <p:spPr bwMode="auto">
          <a:xfrm>
            <a:off x="4241800" y="1906084"/>
            <a:ext cx="7807141"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400" b="0"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Alcuni </a:t>
            </a:r>
            <a:r>
              <a:rPr kumimoji="0" lang="it-IT" altLang="it-IT" sz="1400" b="1"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UPF</a:t>
            </a:r>
            <a:r>
              <a:rPr kumimoji="0" lang="it-IT" altLang="it-IT" sz="1400" b="0"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 possono essere </a:t>
            </a:r>
            <a:r>
              <a:rPr kumimoji="0" lang="it-IT" altLang="it-IT" sz="1400" b="1"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salutari</a:t>
            </a:r>
            <a:r>
              <a:rPr kumimoji="0" lang="it-IT" altLang="it-IT" sz="1400" b="0"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 (varietà di </a:t>
            </a:r>
            <a:r>
              <a:rPr kumimoji="0" lang="it-IT" altLang="it-IT" sz="1400" b="1"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tofu commerciale</a:t>
            </a:r>
            <a:r>
              <a:rPr kumimoji="0" lang="it-IT" altLang="it-IT" sz="1400" b="0"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  </a:t>
            </a:r>
            <a:r>
              <a:rPr kumimoji="0" lang="it-IT" altLang="it-IT" sz="1400" b="1"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condimenti a base di olio d’oliva</a:t>
            </a:r>
            <a:r>
              <a:rPr kumimoji="0" lang="it-IT" altLang="it-IT" sz="1400" b="0"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 e </a:t>
            </a:r>
            <a:r>
              <a:rPr kumimoji="0" lang="it-IT" altLang="it-IT" sz="1400" b="1"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cioccolato fondente</a:t>
            </a:r>
            <a:r>
              <a:rPr kumimoji="0" lang="it-IT" altLang="it-IT" sz="1400" b="0"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 mentre alcuni </a:t>
            </a:r>
            <a:r>
              <a:rPr kumimoji="0" lang="it-IT" altLang="it-IT" sz="1400" b="1"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alimenti meno lavorati</a:t>
            </a:r>
            <a:r>
              <a:rPr kumimoji="0" lang="it-IT" altLang="it-IT" sz="1400" b="0"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 </a:t>
            </a:r>
            <a:r>
              <a:rPr kumimoji="0" lang="it-IT" altLang="it-IT" sz="1400" b="1"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nocivi </a:t>
            </a:r>
            <a:r>
              <a:rPr kumimoji="0" lang="it-IT" altLang="it-IT" sz="1400" b="0"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(come </a:t>
            </a:r>
            <a:r>
              <a:rPr kumimoji="0" lang="it-IT" altLang="it-IT" sz="1400" b="1"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prodotti a base di patate</a:t>
            </a:r>
            <a:r>
              <a:rPr kumimoji="0" lang="it-IT" altLang="it-IT" sz="1400" b="0"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 </a:t>
            </a:r>
            <a:r>
              <a:rPr kumimoji="0" lang="it-IT" altLang="it-IT" sz="1400" b="1"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riso bianco</a:t>
            </a:r>
            <a:r>
              <a:rPr kumimoji="0" lang="it-IT" altLang="it-IT" sz="1400" b="0"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 e </a:t>
            </a:r>
            <a:r>
              <a:rPr kumimoji="0" lang="it-IT" altLang="it-IT" sz="1400" b="1"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zucchero di canna non raffinato</a:t>
            </a:r>
            <a:r>
              <a:rPr kumimoji="0" lang="it-IT" altLang="it-IT" sz="1400" b="0"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a:t>
            </a:r>
            <a:r>
              <a:rPr lang="it-IT" altLang="it-IT" sz="1400" dirty="0">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it-IT" altLang="it-IT" sz="1400" dirty="0">
                <a:solidFill>
                  <a:srgbClr val="000000"/>
                </a:solidFill>
                <a:highlight>
                  <a:srgbClr val="FFFF00"/>
                </a:highlight>
                <a:latin typeface="Verdana" panose="020B0604030504040204" pitchFamily="34" charset="0"/>
                <a:ea typeface="Verdana" panose="020B0604030504040204" pitchFamily="34" charset="0"/>
                <a:cs typeface="Verdana" panose="020B0604030504040204" pitchFamily="34" charset="0"/>
              </a:rPr>
              <a:t>S</a:t>
            </a:r>
            <a:r>
              <a:rPr kumimoji="0" lang="it-IT" altLang="it-IT" sz="1400" b="0"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ono </a:t>
            </a:r>
            <a:r>
              <a:rPr kumimoji="0" lang="it-IT" altLang="it-IT" sz="1400" b="1"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pratici e relativamente economici</a:t>
            </a:r>
            <a:r>
              <a:rPr kumimoji="0" lang="it-IT" altLang="it-IT" sz="1400" b="0"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 gli </a:t>
            </a:r>
            <a:r>
              <a:rPr kumimoji="0" lang="it-IT" altLang="it-IT" sz="1400" b="1"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UPF salutari</a:t>
            </a:r>
            <a:r>
              <a:rPr kumimoji="0" lang="it-IT" altLang="it-IT" sz="1400" b="0"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  potrebbero </a:t>
            </a:r>
            <a:r>
              <a:rPr kumimoji="0" lang="it-IT" altLang="it-IT" sz="1400" b="1"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svolgere un ruolo importante nel promuovere la salute della popolazione</a:t>
            </a:r>
            <a:r>
              <a:rPr kumimoji="0" lang="it-IT" altLang="it-IT" sz="1400" b="0"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  </a:t>
            </a:r>
            <a:r>
              <a:rPr kumimoji="0" lang="it-IT" altLang="it-IT" sz="1400" b="1"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tra i gruppi a basso reddito</a:t>
            </a:r>
            <a:r>
              <a:rPr kumimoji="0" lang="it-IT" altLang="it-IT" sz="1400" b="0" i="0" u="none" strike="noStrike" cap="none" normalizeH="0" baseline="0" dirty="0">
                <a:ln>
                  <a:noFill/>
                </a:ln>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a:t>
            </a:r>
            <a:endParaRPr kumimoji="0" lang="it-IT" altLang="it-IT" sz="1400" b="0" i="0" u="none" strike="noStrike" cap="none" normalizeH="0" baseline="0" dirty="0">
              <a:ln>
                <a:noFill/>
              </a:ln>
              <a:solidFill>
                <a:schemeClr val="tx1"/>
              </a:solidFill>
              <a:effectLst/>
              <a:highlight>
                <a:srgbClr val="FFFF00"/>
              </a:highligh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730726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CustomShape 1"/>
          <p:cNvSpPr/>
          <p:nvPr/>
        </p:nvSpPr>
        <p:spPr>
          <a:xfrm>
            <a:off x="0" y="27699"/>
            <a:ext cx="9144720" cy="737430"/>
          </a:xfrm>
          <a:prstGeom prst="rect">
            <a:avLst/>
          </a:prstGeom>
          <a:solidFill>
            <a:srgbClr val="93C47D"/>
          </a:solidFill>
          <a:ln w="9360">
            <a:solidFill>
              <a:srgbClr val="93C47D"/>
            </a:solidFill>
            <a:round/>
          </a:ln>
        </p:spPr>
        <p:style>
          <a:lnRef idx="0">
            <a:scrgbClr r="0" g="0" b="0"/>
          </a:lnRef>
          <a:fillRef idx="0">
            <a:scrgbClr r="0" g="0" b="0"/>
          </a:fillRef>
          <a:effectRef idx="0">
            <a:scrgbClr r="0" g="0" b="0"/>
          </a:effectRef>
          <a:fontRef idx="minor"/>
        </p:style>
        <p:txBody>
          <a:bodyPr/>
          <a:lstStyle/>
          <a:p>
            <a:endParaRPr lang="it-IT" sz="1633"/>
          </a:p>
        </p:txBody>
      </p:sp>
      <p:sp>
        <p:nvSpPr>
          <p:cNvPr id="161" name="CustomShape 2"/>
          <p:cNvSpPr/>
          <p:nvPr/>
        </p:nvSpPr>
        <p:spPr>
          <a:xfrm>
            <a:off x="1523520" y="6731253"/>
            <a:ext cx="9144720" cy="126389"/>
          </a:xfrm>
          <a:prstGeom prst="rect">
            <a:avLst/>
          </a:prstGeom>
          <a:solidFill>
            <a:srgbClr val="93C47D"/>
          </a:solidFill>
          <a:ln w="9360">
            <a:solidFill>
              <a:srgbClr val="93C47D"/>
            </a:solidFill>
            <a:round/>
          </a:ln>
        </p:spPr>
        <p:style>
          <a:lnRef idx="0">
            <a:scrgbClr r="0" g="0" b="0"/>
          </a:lnRef>
          <a:fillRef idx="0">
            <a:scrgbClr r="0" g="0" b="0"/>
          </a:fillRef>
          <a:effectRef idx="0">
            <a:scrgbClr r="0" g="0" b="0"/>
          </a:effectRef>
          <a:fontRef idx="minor"/>
        </p:style>
        <p:txBody>
          <a:bodyPr/>
          <a:lstStyle/>
          <a:p>
            <a:endParaRPr lang="it-IT" sz="1633"/>
          </a:p>
        </p:txBody>
      </p:sp>
      <p:sp>
        <p:nvSpPr>
          <p:cNvPr id="162" name="CustomShape 3"/>
          <p:cNvSpPr/>
          <p:nvPr/>
        </p:nvSpPr>
        <p:spPr>
          <a:xfrm>
            <a:off x="10260335" y="0"/>
            <a:ext cx="407905" cy="737430"/>
          </a:xfrm>
          <a:prstGeom prst="rect">
            <a:avLst/>
          </a:prstGeom>
          <a:solidFill>
            <a:srgbClr val="B6D7A8"/>
          </a:solidFill>
          <a:ln w="9360">
            <a:solidFill>
              <a:srgbClr val="B6D7A8"/>
            </a:solidFill>
            <a:round/>
          </a:ln>
        </p:spPr>
        <p:style>
          <a:lnRef idx="0">
            <a:scrgbClr r="0" g="0" b="0"/>
          </a:lnRef>
          <a:fillRef idx="0">
            <a:scrgbClr r="0" g="0" b="0"/>
          </a:fillRef>
          <a:effectRef idx="0">
            <a:scrgbClr r="0" g="0" b="0"/>
          </a:effectRef>
          <a:fontRef idx="minor"/>
        </p:style>
        <p:txBody>
          <a:bodyPr/>
          <a:lstStyle/>
          <a:p>
            <a:endParaRPr lang="it-IT" sz="1633"/>
          </a:p>
        </p:txBody>
      </p:sp>
      <p:pic>
        <p:nvPicPr>
          <p:cNvPr id="163" name="Google Shape;128;p20"/>
          <p:cNvPicPr/>
          <p:nvPr/>
        </p:nvPicPr>
        <p:blipFill>
          <a:blip r:embed="rId2"/>
          <a:stretch/>
        </p:blipFill>
        <p:spPr>
          <a:xfrm>
            <a:off x="362184" y="616033"/>
            <a:ext cx="8793967" cy="6214268"/>
          </a:xfrm>
          <a:prstGeom prst="rect">
            <a:avLst/>
          </a:prstGeom>
          <a:ln>
            <a:noFill/>
          </a:ln>
        </p:spPr>
      </p:pic>
      <p:sp>
        <p:nvSpPr>
          <p:cNvPr id="164" name="CustomShape 4"/>
          <p:cNvSpPr/>
          <p:nvPr/>
        </p:nvSpPr>
        <p:spPr>
          <a:xfrm>
            <a:off x="2873299" y="1148164"/>
            <a:ext cx="2673755" cy="921387"/>
          </a:xfrm>
          <a:prstGeom prst="rect">
            <a:avLst/>
          </a:prstGeom>
          <a:noFill/>
          <a:ln>
            <a:noFill/>
          </a:ln>
        </p:spPr>
        <p:style>
          <a:lnRef idx="0">
            <a:scrgbClr r="0" g="0" b="0"/>
          </a:lnRef>
          <a:fillRef idx="0">
            <a:scrgbClr r="0" g="0" b="0"/>
          </a:fillRef>
          <a:effectRef idx="0">
            <a:scrgbClr r="0" g="0" b="0"/>
          </a:effectRef>
          <a:fontRef idx="minor"/>
        </p:style>
        <p:txBody>
          <a:bodyPr tIns="82953" bIns="82953">
            <a:spAutoFit/>
          </a:bodyPr>
          <a:lstStyle/>
          <a:p>
            <a:pPr algn="ctr">
              <a:lnSpc>
                <a:spcPct val="100000"/>
              </a:lnSpc>
            </a:pPr>
            <a:r>
              <a:rPr lang="en-US" sz="1633" b="1" spc="-1" dirty="0">
                <a:solidFill>
                  <a:srgbClr val="000000"/>
                </a:solidFill>
                <a:latin typeface="Calibri"/>
                <a:ea typeface="Calibri"/>
              </a:rPr>
              <a:t>Perdita </a:t>
            </a:r>
            <a:r>
              <a:rPr lang="en-US" sz="1633" spc="-1" dirty="0">
                <a:solidFill>
                  <a:srgbClr val="000000"/>
                </a:solidFill>
                <a:latin typeface="Calibri"/>
                <a:ea typeface="Calibri"/>
              </a:rPr>
              <a:t>di </a:t>
            </a:r>
            <a:r>
              <a:rPr lang="en-US" sz="1633" spc="-1" dirty="0" err="1">
                <a:solidFill>
                  <a:srgbClr val="000000"/>
                </a:solidFill>
                <a:latin typeface="Calibri"/>
                <a:ea typeface="Calibri"/>
              </a:rPr>
              <a:t>controllo</a:t>
            </a:r>
            <a:r>
              <a:rPr lang="en-US" sz="1633" spc="-1" dirty="0">
                <a:solidFill>
                  <a:srgbClr val="000000"/>
                </a:solidFill>
                <a:latin typeface="Calibri"/>
                <a:ea typeface="Calibri"/>
              </a:rPr>
              <a:t> con </a:t>
            </a:r>
            <a:r>
              <a:rPr lang="en-US" sz="1633" spc="-1" dirty="0" err="1">
                <a:solidFill>
                  <a:srgbClr val="000000"/>
                </a:solidFill>
                <a:latin typeface="Calibri"/>
                <a:ea typeface="Calibri"/>
              </a:rPr>
              <a:t>consumo</a:t>
            </a:r>
            <a:r>
              <a:rPr lang="en-US" sz="1633" spc="-1" dirty="0">
                <a:solidFill>
                  <a:srgbClr val="000000"/>
                </a:solidFill>
                <a:latin typeface="Calibri"/>
                <a:ea typeface="Calibri"/>
              </a:rPr>
              <a:t> di </a:t>
            </a:r>
            <a:r>
              <a:rPr lang="en-US" sz="1633" spc="-1" dirty="0" err="1">
                <a:solidFill>
                  <a:srgbClr val="000000"/>
                </a:solidFill>
                <a:latin typeface="Calibri"/>
                <a:ea typeface="Calibri"/>
              </a:rPr>
              <a:t>quantità</a:t>
            </a:r>
            <a:r>
              <a:rPr lang="en-US" sz="1633" spc="-1" dirty="0">
                <a:solidFill>
                  <a:srgbClr val="000000"/>
                </a:solidFill>
                <a:latin typeface="Calibri"/>
                <a:ea typeface="Calibri"/>
              </a:rPr>
              <a:t> </a:t>
            </a:r>
            <a:r>
              <a:rPr lang="en-US" sz="1633" spc="-1" dirty="0" err="1">
                <a:solidFill>
                  <a:srgbClr val="000000"/>
                </a:solidFill>
                <a:latin typeface="Calibri"/>
                <a:ea typeface="Calibri"/>
              </a:rPr>
              <a:t>maggiori</a:t>
            </a:r>
            <a:r>
              <a:rPr lang="en-US" sz="1633" spc="-1" dirty="0">
                <a:solidFill>
                  <a:srgbClr val="000000"/>
                </a:solidFill>
                <a:latin typeface="Calibri"/>
                <a:ea typeface="Calibri"/>
              </a:rPr>
              <a:t> a quelle </a:t>
            </a:r>
            <a:r>
              <a:rPr lang="en-US" sz="1633" spc="-1" dirty="0" err="1">
                <a:solidFill>
                  <a:srgbClr val="000000"/>
                </a:solidFill>
                <a:latin typeface="Calibri"/>
                <a:ea typeface="Calibri"/>
              </a:rPr>
              <a:t>previste</a:t>
            </a:r>
            <a:endParaRPr lang="en-US" sz="1633" spc="-1" dirty="0">
              <a:latin typeface="Arial"/>
            </a:endParaRPr>
          </a:p>
        </p:txBody>
      </p:sp>
      <p:sp>
        <p:nvSpPr>
          <p:cNvPr id="165" name="CustomShape 5"/>
          <p:cNvSpPr/>
          <p:nvPr/>
        </p:nvSpPr>
        <p:spPr>
          <a:xfrm>
            <a:off x="5361881" y="2185073"/>
            <a:ext cx="2673755" cy="670100"/>
          </a:xfrm>
          <a:prstGeom prst="rect">
            <a:avLst/>
          </a:prstGeom>
          <a:noFill/>
          <a:ln>
            <a:noFill/>
          </a:ln>
        </p:spPr>
        <p:style>
          <a:lnRef idx="0">
            <a:scrgbClr r="0" g="0" b="0"/>
          </a:lnRef>
          <a:fillRef idx="0">
            <a:scrgbClr r="0" g="0" b="0"/>
          </a:fillRef>
          <a:effectRef idx="0">
            <a:scrgbClr r="0" g="0" b="0"/>
          </a:effectRef>
          <a:fontRef idx="minor"/>
        </p:style>
        <p:txBody>
          <a:bodyPr tIns="82953" bIns="82953">
            <a:spAutoFit/>
          </a:bodyPr>
          <a:lstStyle/>
          <a:p>
            <a:pPr algn="ctr">
              <a:lnSpc>
                <a:spcPct val="100000"/>
              </a:lnSpc>
            </a:pPr>
            <a:r>
              <a:rPr lang="en-US" sz="1633" b="1" spc="-1" dirty="0" err="1">
                <a:solidFill>
                  <a:srgbClr val="000000"/>
                </a:solidFill>
                <a:latin typeface="Calibri"/>
                <a:ea typeface="Calibri"/>
              </a:rPr>
              <a:t>Rinuncia</a:t>
            </a:r>
            <a:r>
              <a:rPr lang="en-US" sz="1633" b="1" spc="-1" dirty="0">
                <a:solidFill>
                  <a:srgbClr val="000000"/>
                </a:solidFill>
                <a:latin typeface="Calibri"/>
                <a:ea typeface="Calibri"/>
              </a:rPr>
              <a:t> </a:t>
            </a:r>
            <a:r>
              <a:rPr lang="en-US" sz="1633" spc="-1" dirty="0">
                <a:solidFill>
                  <a:srgbClr val="000000"/>
                </a:solidFill>
                <a:latin typeface="Calibri"/>
                <a:ea typeface="Calibri"/>
              </a:rPr>
              <a:t>alle </a:t>
            </a:r>
            <a:r>
              <a:rPr lang="en-US" sz="1633" spc="-1" dirty="0" err="1">
                <a:solidFill>
                  <a:srgbClr val="000000"/>
                </a:solidFill>
                <a:latin typeface="Calibri"/>
                <a:ea typeface="Calibri"/>
              </a:rPr>
              <a:t>attività</a:t>
            </a:r>
            <a:r>
              <a:rPr lang="en-US" sz="1633" spc="-1" dirty="0">
                <a:solidFill>
                  <a:srgbClr val="000000"/>
                </a:solidFill>
                <a:latin typeface="Calibri"/>
                <a:ea typeface="Calibri"/>
              </a:rPr>
              <a:t> </a:t>
            </a:r>
            <a:r>
              <a:rPr lang="en-US" sz="1633" spc="-1" dirty="0" err="1">
                <a:solidFill>
                  <a:srgbClr val="000000"/>
                </a:solidFill>
                <a:latin typeface="Calibri"/>
                <a:ea typeface="Calibri"/>
              </a:rPr>
              <a:t>sociali</a:t>
            </a:r>
            <a:r>
              <a:rPr lang="en-US" sz="1633" spc="-1" dirty="0">
                <a:solidFill>
                  <a:srgbClr val="000000"/>
                </a:solidFill>
                <a:latin typeface="Calibri"/>
                <a:ea typeface="Calibri"/>
              </a:rPr>
              <a:t> </a:t>
            </a:r>
            <a:r>
              <a:rPr lang="en-US" sz="1633" spc="-1" dirty="0" err="1">
                <a:solidFill>
                  <a:srgbClr val="000000"/>
                </a:solidFill>
                <a:latin typeface="Calibri"/>
                <a:ea typeface="Calibri"/>
              </a:rPr>
              <a:t>lavorative</a:t>
            </a:r>
            <a:r>
              <a:rPr lang="en-US" sz="1633" spc="-1" dirty="0">
                <a:solidFill>
                  <a:srgbClr val="000000"/>
                </a:solidFill>
                <a:latin typeface="Calibri"/>
                <a:ea typeface="Calibri"/>
              </a:rPr>
              <a:t> o </a:t>
            </a:r>
            <a:r>
              <a:rPr lang="en-US" sz="1633" spc="-1" dirty="0" err="1">
                <a:solidFill>
                  <a:srgbClr val="000000"/>
                </a:solidFill>
                <a:latin typeface="Calibri"/>
                <a:ea typeface="Calibri"/>
              </a:rPr>
              <a:t>ricreative</a:t>
            </a:r>
            <a:endParaRPr lang="en-US" sz="1633" spc="-1" dirty="0">
              <a:latin typeface="Arial"/>
            </a:endParaRPr>
          </a:p>
        </p:txBody>
      </p:sp>
      <p:sp>
        <p:nvSpPr>
          <p:cNvPr id="166" name="CustomShape 6"/>
          <p:cNvSpPr/>
          <p:nvPr/>
        </p:nvSpPr>
        <p:spPr>
          <a:xfrm>
            <a:off x="5431117" y="4271301"/>
            <a:ext cx="2673755" cy="921387"/>
          </a:xfrm>
          <a:prstGeom prst="rect">
            <a:avLst/>
          </a:prstGeom>
          <a:noFill/>
          <a:ln>
            <a:noFill/>
          </a:ln>
        </p:spPr>
        <p:style>
          <a:lnRef idx="0">
            <a:scrgbClr r="0" g="0" b="0"/>
          </a:lnRef>
          <a:fillRef idx="0">
            <a:scrgbClr r="0" g="0" b="0"/>
          </a:fillRef>
          <a:effectRef idx="0">
            <a:scrgbClr r="0" g="0" b="0"/>
          </a:effectRef>
          <a:fontRef idx="minor"/>
        </p:style>
        <p:txBody>
          <a:bodyPr tIns="82953" bIns="82953">
            <a:spAutoFit/>
          </a:bodyPr>
          <a:lstStyle/>
          <a:p>
            <a:pPr algn="ctr">
              <a:lnSpc>
                <a:spcPct val="100000"/>
              </a:lnSpc>
            </a:pPr>
            <a:r>
              <a:rPr lang="en-US" sz="1633" b="1" spc="-1">
                <a:solidFill>
                  <a:srgbClr val="000000"/>
                </a:solidFill>
                <a:latin typeface="Calibri"/>
                <a:ea typeface="Calibri"/>
              </a:rPr>
              <a:t>Desiderio </a:t>
            </a:r>
            <a:r>
              <a:rPr lang="en-US" sz="1633" spc="-1">
                <a:solidFill>
                  <a:srgbClr val="000000"/>
                </a:solidFill>
                <a:latin typeface="Calibri"/>
                <a:ea typeface="Calibri"/>
              </a:rPr>
              <a:t>persistente e tentativi falliti di riduzione dell’assunzione </a:t>
            </a:r>
            <a:endParaRPr lang="en-US" sz="1633" spc="-1">
              <a:latin typeface="Arial"/>
            </a:endParaRPr>
          </a:p>
        </p:txBody>
      </p:sp>
      <p:sp>
        <p:nvSpPr>
          <p:cNvPr id="167" name="CustomShape 7"/>
          <p:cNvSpPr/>
          <p:nvPr/>
        </p:nvSpPr>
        <p:spPr>
          <a:xfrm>
            <a:off x="4589506" y="6057723"/>
            <a:ext cx="2673755" cy="670100"/>
          </a:xfrm>
          <a:prstGeom prst="rect">
            <a:avLst/>
          </a:prstGeom>
          <a:noFill/>
          <a:ln>
            <a:noFill/>
          </a:ln>
        </p:spPr>
        <p:style>
          <a:lnRef idx="0">
            <a:scrgbClr r="0" g="0" b="0"/>
          </a:lnRef>
          <a:fillRef idx="0">
            <a:scrgbClr r="0" g="0" b="0"/>
          </a:fillRef>
          <a:effectRef idx="0">
            <a:scrgbClr r="0" g="0" b="0"/>
          </a:effectRef>
          <a:fontRef idx="minor"/>
        </p:style>
        <p:txBody>
          <a:bodyPr tIns="82953" bIns="82953">
            <a:spAutoFit/>
          </a:bodyPr>
          <a:lstStyle/>
          <a:p>
            <a:pPr algn="ctr">
              <a:lnSpc>
                <a:spcPct val="100000"/>
              </a:lnSpc>
            </a:pPr>
            <a:r>
              <a:rPr lang="en-US" sz="1633" b="1" spc="-1">
                <a:solidFill>
                  <a:srgbClr val="000000"/>
                </a:solidFill>
                <a:latin typeface="Calibri"/>
                <a:ea typeface="Calibri"/>
              </a:rPr>
              <a:t>Uso continuato</a:t>
            </a:r>
            <a:r>
              <a:rPr lang="en-US" sz="1633" spc="-1">
                <a:solidFill>
                  <a:srgbClr val="000000"/>
                </a:solidFill>
                <a:latin typeface="Calibri"/>
                <a:ea typeface="Calibri"/>
              </a:rPr>
              <a:t> nonostante le conseguenze persistenti</a:t>
            </a:r>
            <a:endParaRPr lang="en-US" sz="1633" spc="-1">
              <a:latin typeface="Arial"/>
            </a:endParaRPr>
          </a:p>
        </p:txBody>
      </p:sp>
      <p:sp>
        <p:nvSpPr>
          <p:cNvPr id="168" name="CustomShape 8"/>
          <p:cNvSpPr/>
          <p:nvPr/>
        </p:nvSpPr>
        <p:spPr>
          <a:xfrm>
            <a:off x="1488904" y="6057723"/>
            <a:ext cx="2673755" cy="670100"/>
          </a:xfrm>
          <a:prstGeom prst="rect">
            <a:avLst/>
          </a:prstGeom>
          <a:noFill/>
          <a:ln>
            <a:noFill/>
          </a:ln>
        </p:spPr>
        <p:style>
          <a:lnRef idx="0">
            <a:scrgbClr r="0" g="0" b="0"/>
          </a:lnRef>
          <a:fillRef idx="0">
            <a:scrgbClr r="0" g="0" b="0"/>
          </a:fillRef>
          <a:effectRef idx="0">
            <a:scrgbClr r="0" g="0" b="0"/>
          </a:effectRef>
          <a:fontRef idx="minor"/>
        </p:style>
        <p:txBody>
          <a:bodyPr tIns="82953" bIns="82953">
            <a:spAutoFit/>
          </a:bodyPr>
          <a:lstStyle/>
          <a:p>
            <a:pPr algn="ctr">
              <a:lnSpc>
                <a:spcPct val="100000"/>
              </a:lnSpc>
            </a:pPr>
            <a:r>
              <a:rPr lang="en-US" sz="1633" b="1" spc="-1">
                <a:solidFill>
                  <a:srgbClr val="000000"/>
                </a:solidFill>
                <a:latin typeface="Calibri"/>
                <a:ea typeface="Calibri"/>
              </a:rPr>
              <a:t>Tempo </a:t>
            </a:r>
            <a:r>
              <a:rPr lang="en-US" sz="1633" spc="-1">
                <a:solidFill>
                  <a:srgbClr val="000000"/>
                </a:solidFill>
                <a:latin typeface="Calibri"/>
                <a:ea typeface="Calibri"/>
              </a:rPr>
              <a:t>speso per</a:t>
            </a:r>
            <a:br>
              <a:rPr sz="1633"/>
            </a:br>
            <a:r>
              <a:rPr lang="en-US" sz="1633" spc="-1">
                <a:solidFill>
                  <a:srgbClr val="000000"/>
                </a:solidFill>
                <a:latin typeface="Calibri"/>
                <a:ea typeface="Calibri"/>
              </a:rPr>
              <a:t>ottenere la sostanza</a:t>
            </a:r>
            <a:endParaRPr lang="en-US" sz="1633" spc="-1">
              <a:latin typeface="Arial"/>
            </a:endParaRPr>
          </a:p>
        </p:txBody>
      </p:sp>
      <p:sp>
        <p:nvSpPr>
          <p:cNvPr id="169" name="CustomShape 9"/>
          <p:cNvSpPr/>
          <p:nvPr/>
        </p:nvSpPr>
        <p:spPr>
          <a:xfrm>
            <a:off x="555196" y="4202065"/>
            <a:ext cx="2673755" cy="1172673"/>
          </a:xfrm>
          <a:prstGeom prst="rect">
            <a:avLst/>
          </a:prstGeom>
          <a:noFill/>
          <a:ln>
            <a:noFill/>
          </a:ln>
        </p:spPr>
        <p:style>
          <a:lnRef idx="0">
            <a:scrgbClr r="0" g="0" b="0"/>
          </a:lnRef>
          <a:fillRef idx="0">
            <a:scrgbClr r="0" g="0" b="0"/>
          </a:fillRef>
          <a:effectRef idx="0">
            <a:scrgbClr r="0" g="0" b="0"/>
          </a:effectRef>
          <a:fontRef idx="minor"/>
        </p:style>
        <p:txBody>
          <a:bodyPr tIns="82953" bIns="82953">
            <a:spAutoFit/>
          </a:bodyPr>
          <a:lstStyle/>
          <a:p>
            <a:pPr algn="ctr">
              <a:lnSpc>
                <a:spcPct val="100000"/>
              </a:lnSpc>
            </a:pPr>
            <a:r>
              <a:rPr lang="en-US" sz="1633" b="1" spc="-1">
                <a:solidFill>
                  <a:srgbClr val="000000"/>
                </a:solidFill>
                <a:latin typeface="Calibri"/>
                <a:ea typeface="Calibri"/>
              </a:rPr>
              <a:t>Tolleranza</a:t>
            </a:r>
            <a:r>
              <a:rPr lang="en-US" sz="1633" spc="-1">
                <a:solidFill>
                  <a:srgbClr val="000000"/>
                </a:solidFill>
                <a:latin typeface="Calibri"/>
                <a:ea typeface="Calibri"/>
              </a:rPr>
              <a:t>, ovvero necessità di incrementare la quantità di sostanza assunta per raggiungere l’effetto</a:t>
            </a:r>
            <a:endParaRPr lang="en-US" sz="1633" spc="-1">
              <a:latin typeface="Arial"/>
            </a:endParaRPr>
          </a:p>
        </p:txBody>
      </p:sp>
      <p:sp>
        <p:nvSpPr>
          <p:cNvPr id="170" name="CustomShape 10"/>
          <p:cNvSpPr/>
          <p:nvPr/>
        </p:nvSpPr>
        <p:spPr>
          <a:xfrm>
            <a:off x="545072" y="2115837"/>
            <a:ext cx="2673755" cy="1172673"/>
          </a:xfrm>
          <a:prstGeom prst="rect">
            <a:avLst/>
          </a:prstGeom>
          <a:noFill/>
          <a:ln>
            <a:noFill/>
          </a:ln>
        </p:spPr>
        <p:style>
          <a:lnRef idx="0">
            <a:scrgbClr r="0" g="0" b="0"/>
          </a:lnRef>
          <a:fillRef idx="0">
            <a:scrgbClr r="0" g="0" b="0"/>
          </a:fillRef>
          <a:effectRef idx="0">
            <a:scrgbClr r="0" g="0" b="0"/>
          </a:effectRef>
          <a:fontRef idx="minor"/>
        </p:style>
        <p:txBody>
          <a:bodyPr tIns="82953" bIns="82953">
            <a:spAutoFit/>
          </a:bodyPr>
          <a:lstStyle/>
          <a:p>
            <a:pPr algn="ctr">
              <a:lnSpc>
                <a:spcPct val="100000"/>
              </a:lnSpc>
            </a:pPr>
            <a:r>
              <a:rPr lang="en-US" sz="1633" b="1" spc="-1">
                <a:solidFill>
                  <a:srgbClr val="000000"/>
                </a:solidFill>
                <a:latin typeface="Calibri"/>
                <a:ea typeface="Calibri"/>
              </a:rPr>
              <a:t>Astinenza </a:t>
            </a:r>
            <a:r>
              <a:rPr lang="en-US" sz="1633" spc="-1">
                <a:solidFill>
                  <a:srgbClr val="000000"/>
                </a:solidFill>
                <a:latin typeface="Calibri"/>
                <a:ea typeface="Calibri"/>
              </a:rPr>
              <a:t>con presenza di sintomi da sospensione (alterazione dell’umore, ansia, sudorazione)</a:t>
            </a:r>
            <a:endParaRPr lang="en-US" sz="1633" spc="-1">
              <a:latin typeface="Arial"/>
            </a:endParaRPr>
          </a:p>
        </p:txBody>
      </p:sp>
      <p:sp>
        <p:nvSpPr>
          <p:cNvPr id="171" name="CustomShape 11"/>
          <p:cNvSpPr/>
          <p:nvPr/>
        </p:nvSpPr>
        <p:spPr>
          <a:xfrm>
            <a:off x="10260335" y="6731253"/>
            <a:ext cx="407905" cy="126389"/>
          </a:xfrm>
          <a:prstGeom prst="rect">
            <a:avLst/>
          </a:prstGeom>
          <a:solidFill>
            <a:srgbClr val="B6D7A8"/>
          </a:solidFill>
          <a:ln w="9360">
            <a:solidFill>
              <a:srgbClr val="B6D7A8"/>
            </a:solidFill>
            <a:round/>
          </a:ln>
        </p:spPr>
        <p:style>
          <a:lnRef idx="0">
            <a:scrgbClr r="0" g="0" b="0"/>
          </a:lnRef>
          <a:fillRef idx="0">
            <a:scrgbClr r="0" g="0" b="0"/>
          </a:fillRef>
          <a:effectRef idx="0">
            <a:scrgbClr r="0" g="0" b="0"/>
          </a:effectRef>
          <a:fontRef idx="minor"/>
        </p:style>
        <p:txBody>
          <a:bodyPr/>
          <a:lstStyle/>
          <a:p>
            <a:endParaRPr lang="it-IT" sz="1633"/>
          </a:p>
        </p:txBody>
      </p:sp>
      <p:sp>
        <p:nvSpPr>
          <p:cNvPr id="172" name="CustomShape 12"/>
          <p:cNvSpPr/>
          <p:nvPr/>
        </p:nvSpPr>
        <p:spPr>
          <a:xfrm>
            <a:off x="362184" y="82524"/>
            <a:ext cx="8782536" cy="572381"/>
          </a:xfrm>
          <a:prstGeom prst="rect">
            <a:avLst/>
          </a:prstGeom>
          <a:noFill/>
          <a:ln>
            <a:noFill/>
          </a:ln>
        </p:spPr>
        <p:style>
          <a:lnRef idx="0">
            <a:scrgbClr r="0" g="0" b="0"/>
          </a:lnRef>
          <a:fillRef idx="0">
            <a:scrgbClr r="0" g="0" b="0"/>
          </a:fillRef>
          <a:effectRef idx="0">
            <a:scrgbClr r="0" g="0" b="0"/>
          </a:effectRef>
          <a:fontRef idx="minor"/>
        </p:style>
        <p:txBody>
          <a:bodyPr tIns="82953" bIns="82953">
            <a:spAutoFit/>
          </a:bodyPr>
          <a:lstStyle/>
          <a:p>
            <a:pPr>
              <a:lnSpc>
                <a:spcPct val="100000"/>
              </a:lnSpc>
            </a:pPr>
            <a:r>
              <a:rPr lang="en-US" sz="2631" b="1" spc="-1" dirty="0">
                <a:solidFill>
                  <a:srgbClr val="FFFFFF"/>
                </a:solidFill>
                <a:latin typeface="Calibri"/>
                <a:ea typeface="Calibri"/>
              </a:rPr>
              <a:t>YFAS 2.0: 7 </a:t>
            </a:r>
            <a:r>
              <a:rPr lang="en-US" sz="2631" b="1" spc="-1" dirty="0" err="1">
                <a:solidFill>
                  <a:srgbClr val="FFFFFF"/>
                </a:solidFill>
                <a:latin typeface="Calibri"/>
                <a:ea typeface="Calibri"/>
              </a:rPr>
              <a:t>sintomi</a:t>
            </a:r>
            <a:r>
              <a:rPr lang="en-US" sz="2631" b="1" spc="-1" dirty="0">
                <a:solidFill>
                  <a:srgbClr val="FFFFFF"/>
                </a:solidFill>
                <a:latin typeface="Calibri"/>
                <a:ea typeface="Calibri"/>
              </a:rPr>
              <a:t> </a:t>
            </a:r>
            <a:endParaRPr lang="en-US" sz="2631" spc="-1" dirty="0">
              <a:latin typeface="Arial"/>
            </a:endParaRPr>
          </a:p>
        </p:txBody>
      </p:sp>
      <p:sp>
        <p:nvSpPr>
          <p:cNvPr id="2" name="CasellaDiTesto 1">
            <a:extLst>
              <a:ext uri="{FF2B5EF4-FFF2-40B4-BE49-F238E27FC236}">
                <a16:creationId xmlns:a16="http://schemas.microsoft.com/office/drawing/2014/main" id="{995E3C35-4F5E-EFF6-4C47-A91D61C0389B}"/>
              </a:ext>
            </a:extLst>
          </p:cNvPr>
          <p:cNvSpPr txBox="1"/>
          <p:nvPr/>
        </p:nvSpPr>
        <p:spPr>
          <a:xfrm>
            <a:off x="8729951" y="3429000"/>
            <a:ext cx="3154174" cy="2308324"/>
          </a:xfrm>
          <a:prstGeom prst="rect">
            <a:avLst/>
          </a:prstGeom>
          <a:noFill/>
          <a:ln>
            <a:solidFill>
              <a:schemeClr val="accent6">
                <a:lumMod val="75000"/>
              </a:schemeClr>
            </a:solidFill>
          </a:ln>
          <a:effectLst>
            <a:glow rad="63500">
              <a:schemeClr val="accent5">
                <a:satMod val="175000"/>
                <a:alpha val="40000"/>
              </a:schemeClr>
            </a:glow>
          </a:effectLst>
        </p:spPr>
        <p:txBody>
          <a:bodyPr wrap="square" rtlCol="0">
            <a:spAutoFit/>
          </a:bodyPr>
          <a:lstStyle/>
          <a:p>
            <a:pPr algn="just"/>
            <a:r>
              <a:rPr lang="it-IT" dirty="0"/>
              <a:t> Diagnosi «</a:t>
            </a:r>
            <a:r>
              <a:rPr lang="it-IT" b="1" dirty="0"/>
              <a:t>categoriale</a:t>
            </a:r>
            <a:r>
              <a:rPr lang="it-IT" dirty="0"/>
              <a:t>», </a:t>
            </a:r>
            <a:r>
              <a:rPr lang="en-US" dirty="0"/>
              <a:t>due </a:t>
            </a:r>
            <a:r>
              <a:rPr lang="en-US" dirty="0" err="1"/>
              <a:t>condizioni</a:t>
            </a:r>
            <a:r>
              <a:rPr lang="en-US" dirty="0"/>
              <a:t>:</a:t>
            </a:r>
          </a:p>
          <a:p>
            <a:pPr algn="just"/>
            <a:endParaRPr lang="en-US" dirty="0"/>
          </a:p>
          <a:p>
            <a:pPr marL="285750" indent="-285750" algn="just">
              <a:buFont typeface="Arial" panose="020B0604020202020204" pitchFamily="34" charset="0"/>
              <a:buChar char="•"/>
            </a:pPr>
            <a:r>
              <a:rPr lang="en-US" dirty="0"/>
              <a:t>Il </a:t>
            </a:r>
            <a:r>
              <a:rPr lang="en-US" dirty="0" err="1"/>
              <a:t>criterio</a:t>
            </a:r>
            <a:r>
              <a:rPr lang="en-US" dirty="0"/>
              <a:t> </a:t>
            </a:r>
            <a:r>
              <a:rPr lang="en-US" i="1" dirty="0"/>
              <a:t>disagio </a:t>
            </a:r>
            <a:r>
              <a:rPr lang="en-US" i="1" dirty="0" err="1"/>
              <a:t>clinicamente</a:t>
            </a:r>
            <a:r>
              <a:rPr lang="en-US" i="1" dirty="0"/>
              <a:t> </a:t>
            </a:r>
            <a:r>
              <a:rPr lang="en-US" i="1" dirty="0" err="1"/>
              <a:t>significativo</a:t>
            </a:r>
            <a:r>
              <a:rPr lang="en-US" i="1" dirty="0"/>
              <a:t> </a:t>
            </a:r>
          </a:p>
          <a:p>
            <a:pPr marL="285750" indent="-285750" algn="just">
              <a:buFont typeface="Arial" panose="020B0604020202020204" pitchFamily="34" charset="0"/>
              <a:buChar char="•"/>
            </a:pPr>
            <a:endParaRPr lang="en-US" i="1" dirty="0"/>
          </a:p>
          <a:p>
            <a:pPr marL="285750" indent="-285750" algn="just">
              <a:buFont typeface="Arial" panose="020B0604020202020204" pitchFamily="34" charset="0"/>
              <a:buChar char="•"/>
            </a:pPr>
            <a:r>
              <a:rPr lang="en-US" dirty="0" err="1"/>
              <a:t>Devono</a:t>
            </a:r>
            <a:r>
              <a:rPr lang="en-US" dirty="0"/>
              <a:t> </a:t>
            </a:r>
            <a:r>
              <a:rPr lang="en-US" dirty="0" err="1"/>
              <a:t>essere</a:t>
            </a:r>
            <a:r>
              <a:rPr lang="en-US" dirty="0"/>
              <a:t> </a:t>
            </a:r>
            <a:r>
              <a:rPr lang="en-US" dirty="0" err="1"/>
              <a:t>presenti</a:t>
            </a:r>
            <a:r>
              <a:rPr lang="en-US" dirty="0"/>
              <a:t> 3 o </a:t>
            </a:r>
            <a:r>
              <a:rPr lang="en-US" dirty="0" err="1"/>
              <a:t>più</a:t>
            </a:r>
            <a:r>
              <a:rPr lang="en-US" dirty="0"/>
              <a:t> </a:t>
            </a:r>
            <a:r>
              <a:rPr lang="en-US" dirty="0" err="1"/>
              <a:t>sintomi</a:t>
            </a:r>
            <a:r>
              <a:rPr lang="en-US" dirty="0"/>
              <a:t> </a:t>
            </a:r>
            <a:r>
              <a:rPr lang="en-US" dirty="0" err="1"/>
              <a:t>tra</a:t>
            </a:r>
            <a:r>
              <a:rPr lang="en-US" dirty="0"/>
              <a:t> </a:t>
            </a:r>
            <a:r>
              <a:rPr lang="en-US" dirty="0" err="1"/>
              <a:t>i</a:t>
            </a:r>
            <a:r>
              <a:rPr lang="en-US" dirty="0"/>
              <a:t> 7 </a:t>
            </a:r>
            <a:r>
              <a:rPr lang="en-US" dirty="0" err="1"/>
              <a:t>misurati</a:t>
            </a:r>
            <a:endParaRPr lang="it-IT" dirty="0"/>
          </a:p>
        </p:txBody>
      </p:sp>
    </p:spTree>
    <p:extLst>
      <p:ext uri="{BB962C8B-B14F-4D97-AF65-F5344CB8AC3E}">
        <p14:creationId xmlns:p14="http://schemas.microsoft.com/office/powerpoint/2010/main" val="2186206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47FACD0-6581-3CD8-1B38-57F211BA9F3F}"/>
              </a:ext>
            </a:extLst>
          </p:cNvPr>
          <p:cNvSpPr>
            <a:spLocks noGrp="1"/>
          </p:cNvSpPr>
          <p:nvPr>
            <p:ph type="title"/>
          </p:nvPr>
        </p:nvSpPr>
        <p:spPr>
          <a:xfrm>
            <a:off x="841248" y="256032"/>
            <a:ext cx="10506456" cy="1014984"/>
          </a:xfrm>
        </p:spPr>
        <p:txBody>
          <a:bodyPr anchor="b">
            <a:normAutofit/>
          </a:bodyPr>
          <a:lstStyle/>
          <a:p>
            <a:r>
              <a:rPr lang="it-IT" sz="3700"/>
              <a:t>Food Craving come meccanismo della Food Addiction</a:t>
            </a:r>
          </a:p>
        </p:txBody>
      </p:sp>
      <p:graphicFrame>
        <p:nvGraphicFramePr>
          <p:cNvPr id="6" name="Segnaposto contenuto 2">
            <a:extLst>
              <a:ext uri="{FF2B5EF4-FFF2-40B4-BE49-F238E27FC236}">
                <a16:creationId xmlns:a16="http://schemas.microsoft.com/office/drawing/2014/main" id="{AB528BD6-B5D6-6717-CDA6-25548513821B}"/>
              </a:ext>
            </a:extLst>
          </p:cNvPr>
          <p:cNvGraphicFramePr>
            <a:graphicFrameLocks noGrp="1"/>
          </p:cNvGraphicFramePr>
          <p:nvPr>
            <p:ph idx="1"/>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7930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5B788C43-55E9-1EF9-33CA-BC9C05116670}"/>
              </a:ext>
            </a:extLst>
          </p:cNvPr>
          <p:cNvSpPr txBox="1"/>
          <p:nvPr/>
        </p:nvSpPr>
        <p:spPr>
          <a:xfrm>
            <a:off x="200026" y="842466"/>
            <a:ext cx="10086975" cy="1477328"/>
          </a:xfrm>
          <a:prstGeom prst="rect">
            <a:avLst/>
          </a:prstGeom>
          <a:noFill/>
        </p:spPr>
        <p:txBody>
          <a:bodyPr wrap="square" rtlCol="0">
            <a:spAutoFit/>
          </a:bodyPr>
          <a:lstStyle/>
          <a:p>
            <a:pPr marL="285750" indent="-285750">
              <a:buFont typeface="Arial" panose="020B0604020202020204" pitchFamily="34" charset="0"/>
              <a:buChar char="•"/>
            </a:pPr>
            <a:r>
              <a:rPr lang="it-IT" dirty="0"/>
              <a:t>Compulsione a ricercare e ad assumere</a:t>
            </a:r>
          </a:p>
          <a:p>
            <a:pPr marL="285750" indent="-285750">
              <a:buFont typeface="Arial" panose="020B0604020202020204" pitchFamily="34" charset="0"/>
              <a:buChar char="•"/>
            </a:pPr>
            <a:r>
              <a:rPr lang="it-IT" dirty="0"/>
              <a:t>Perdita di controllo nel limitarne l’assunzione e rinforzo all’assunzione</a:t>
            </a:r>
          </a:p>
          <a:p>
            <a:pPr marL="285750" indent="-285750">
              <a:buFont typeface="Arial" panose="020B0604020202020204" pitchFamily="34" charset="0"/>
              <a:buChar char="•"/>
            </a:pPr>
            <a:r>
              <a:rPr lang="it-IT" dirty="0"/>
              <a:t>Presenza di uno stato emozionale  negativo (disforia, irritabilità, ansia) quando l’accesso alla sostanza è impedito o ridotto, come effetto di una sindrome da astinenza motivazionale, in assenza della sostanza (deficit di dopamina)</a:t>
            </a:r>
          </a:p>
        </p:txBody>
      </p:sp>
      <p:sp>
        <p:nvSpPr>
          <p:cNvPr id="5" name="CasellaDiTesto 4">
            <a:extLst>
              <a:ext uri="{FF2B5EF4-FFF2-40B4-BE49-F238E27FC236}">
                <a16:creationId xmlns:a16="http://schemas.microsoft.com/office/drawing/2014/main" id="{E6DB4DF5-ADE4-F278-3AFB-E121F9F1012A}"/>
              </a:ext>
            </a:extLst>
          </p:cNvPr>
          <p:cNvSpPr txBox="1"/>
          <p:nvPr/>
        </p:nvSpPr>
        <p:spPr>
          <a:xfrm>
            <a:off x="200026" y="85722"/>
            <a:ext cx="11730037" cy="584775"/>
          </a:xfrm>
          <a:prstGeom prst="rect">
            <a:avLst/>
          </a:prstGeom>
          <a:noFill/>
        </p:spPr>
        <p:txBody>
          <a:bodyPr wrap="square" rtlCol="0">
            <a:spAutoFit/>
          </a:bodyPr>
          <a:lstStyle/>
          <a:p>
            <a:pPr algn="ctr"/>
            <a:r>
              <a:rPr lang="it-IT" sz="3200" b="1" dirty="0">
                <a:solidFill>
                  <a:srgbClr val="002060"/>
                </a:solidFill>
              </a:rPr>
              <a:t>IL MODELLO </a:t>
            </a:r>
            <a:r>
              <a:rPr lang="it-IT" sz="3200" b="1" dirty="0" err="1">
                <a:solidFill>
                  <a:srgbClr val="002060"/>
                </a:solidFill>
              </a:rPr>
              <a:t>Substance</a:t>
            </a:r>
            <a:r>
              <a:rPr lang="it-IT" sz="3200" b="1" dirty="0">
                <a:solidFill>
                  <a:srgbClr val="002060"/>
                </a:solidFill>
              </a:rPr>
              <a:t> Use Disorder</a:t>
            </a:r>
          </a:p>
        </p:txBody>
      </p:sp>
      <p:sp>
        <p:nvSpPr>
          <p:cNvPr id="8" name="Rettangolo con angoli arrotondati 7">
            <a:extLst>
              <a:ext uri="{FF2B5EF4-FFF2-40B4-BE49-F238E27FC236}">
                <a16:creationId xmlns:a16="http://schemas.microsoft.com/office/drawing/2014/main" id="{79933EA4-5B2A-A10C-C155-C6612A0B5824}"/>
              </a:ext>
            </a:extLst>
          </p:cNvPr>
          <p:cNvSpPr/>
          <p:nvPr/>
        </p:nvSpPr>
        <p:spPr>
          <a:xfrm>
            <a:off x="464536" y="3204324"/>
            <a:ext cx="1457325" cy="9144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ASTINENZA</a:t>
            </a:r>
          </a:p>
        </p:txBody>
      </p:sp>
      <p:sp>
        <p:nvSpPr>
          <p:cNvPr id="9" name="Rettangolo con angoli arrotondati 8">
            <a:extLst>
              <a:ext uri="{FF2B5EF4-FFF2-40B4-BE49-F238E27FC236}">
                <a16:creationId xmlns:a16="http://schemas.microsoft.com/office/drawing/2014/main" id="{59CD7149-6FF4-4086-2396-371479155113}"/>
              </a:ext>
            </a:extLst>
          </p:cNvPr>
          <p:cNvSpPr/>
          <p:nvPr/>
        </p:nvSpPr>
        <p:spPr>
          <a:xfrm>
            <a:off x="3698921" y="3253588"/>
            <a:ext cx="2397078" cy="9144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PREOCCUPAZIONE/</a:t>
            </a:r>
          </a:p>
          <a:p>
            <a:pPr algn="ctr"/>
            <a:r>
              <a:rPr lang="it-IT" dirty="0"/>
              <a:t>ANTICIPAZIONE</a:t>
            </a:r>
          </a:p>
        </p:txBody>
      </p:sp>
      <p:sp>
        <p:nvSpPr>
          <p:cNvPr id="10" name="Rettangolo con angoli arrotondati 9">
            <a:extLst>
              <a:ext uri="{FF2B5EF4-FFF2-40B4-BE49-F238E27FC236}">
                <a16:creationId xmlns:a16="http://schemas.microsoft.com/office/drawing/2014/main" id="{1B9F633F-AD00-0F64-36C0-F1AD77080181}"/>
              </a:ext>
            </a:extLst>
          </p:cNvPr>
          <p:cNvSpPr/>
          <p:nvPr/>
        </p:nvSpPr>
        <p:spPr>
          <a:xfrm>
            <a:off x="2214562" y="4765174"/>
            <a:ext cx="1148819" cy="9144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BINGE</a:t>
            </a:r>
          </a:p>
        </p:txBody>
      </p:sp>
      <p:sp>
        <p:nvSpPr>
          <p:cNvPr id="11" name="Freccia destra 10">
            <a:extLst>
              <a:ext uri="{FF2B5EF4-FFF2-40B4-BE49-F238E27FC236}">
                <a16:creationId xmlns:a16="http://schemas.microsoft.com/office/drawing/2014/main" id="{006D29AD-0A2D-95EC-1A47-79AD97394F69}"/>
              </a:ext>
            </a:extLst>
          </p:cNvPr>
          <p:cNvSpPr/>
          <p:nvPr/>
        </p:nvSpPr>
        <p:spPr>
          <a:xfrm rot="14788597">
            <a:off x="1164999" y="4523774"/>
            <a:ext cx="641801" cy="48279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Freccia destra 11">
            <a:extLst>
              <a:ext uri="{FF2B5EF4-FFF2-40B4-BE49-F238E27FC236}">
                <a16:creationId xmlns:a16="http://schemas.microsoft.com/office/drawing/2014/main" id="{947D9942-7F3B-FAE3-06E3-D3699C24AD78}"/>
              </a:ext>
            </a:extLst>
          </p:cNvPr>
          <p:cNvSpPr/>
          <p:nvPr/>
        </p:nvSpPr>
        <p:spPr>
          <a:xfrm rot="8418805">
            <a:off x="3625527" y="4557835"/>
            <a:ext cx="613226" cy="37969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Freccia circolare in giù 12">
            <a:extLst>
              <a:ext uri="{FF2B5EF4-FFF2-40B4-BE49-F238E27FC236}">
                <a16:creationId xmlns:a16="http://schemas.microsoft.com/office/drawing/2014/main" id="{CCCE448F-11BC-6BA7-27A0-A6D230F2C601}"/>
              </a:ext>
            </a:extLst>
          </p:cNvPr>
          <p:cNvSpPr/>
          <p:nvPr/>
        </p:nvSpPr>
        <p:spPr>
          <a:xfrm>
            <a:off x="2341436" y="2383687"/>
            <a:ext cx="1216152" cy="731520"/>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4" name="CasellaDiTesto 13">
            <a:extLst>
              <a:ext uri="{FF2B5EF4-FFF2-40B4-BE49-F238E27FC236}">
                <a16:creationId xmlns:a16="http://schemas.microsoft.com/office/drawing/2014/main" id="{79980011-13A7-E0DE-7E33-9DE294C15A93}"/>
              </a:ext>
            </a:extLst>
          </p:cNvPr>
          <p:cNvSpPr txBox="1"/>
          <p:nvPr/>
        </p:nvSpPr>
        <p:spPr>
          <a:xfrm>
            <a:off x="2280910" y="5808161"/>
            <a:ext cx="891911" cy="369332"/>
          </a:xfrm>
          <a:prstGeom prst="rect">
            <a:avLst/>
          </a:prstGeom>
          <a:noFill/>
        </p:spPr>
        <p:txBody>
          <a:bodyPr wrap="none" rtlCol="0">
            <a:spAutoFit/>
          </a:bodyPr>
          <a:lstStyle/>
          <a:p>
            <a:r>
              <a:rPr lang="it-IT" dirty="0" err="1"/>
              <a:t>Reward</a:t>
            </a:r>
            <a:endParaRPr lang="it-IT" dirty="0"/>
          </a:p>
        </p:txBody>
      </p:sp>
      <p:cxnSp>
        <p:nvCxnSpPr>
          <p:cNvPr id="16" name="Connettore 2 15">
            <a:extLst>
              <a:ext uri="{FF2B5EF4-FFF2-40B4-BE49-F238E27FC236}">
                <a16:creationId xmlns:a16="http://schemas.microsoft.com/office/drawing/2014/main" id="{550F6916-3B20-5695-A0EC-FE9CF21B7B8E}"/>
              </a:ext>
            </a:extLst>
          </p:cNvPr>
          <p:cNvCxnSpPr/>
          <p:nvPr/>
        </p:nvCxnSpPr>
        <p:spPr>
          <a:xfrm flipV="1">
            <a:off x="2063687" y="5815009"/>
            <a:ext cx="0" cy="3000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CasellaDiTesto 16">
            <a:extLst>
              <a:ext uri="{FF2B5EF4-FFF2-40B4-BE49-F238E27FC236}">
                <a16:creationId xmlns:a16="http://schemas.microsoft.com/office/drawing/2014/main" id="{EADACF5C-2B2E-17EC-E94A-74973173236E}"/>
              </a:ext>
            </a:extLst>
          </p:cNvPr>
          <p:cNvSpPr txBox="1"/>
          <p:nvPr/>
        </p:nvSpPr>
        <p:spPr>
          <a:xfrm>
            <a:off x="4062085" y="2720337"/>
            <a:ext cx="878189" cy="369332"/>
          </a:xfrm>
          <a:prstGeom prst="rect">
            <a:avLst/>
          </a:prstGeom>
          <a:noFill/>
        </p:spPr>
        <p:txBody>
          <a:bodyPr wrap="none" rtlCol="0">
            <a:spAutoFit/>
          </a:bodyPr>
          <a:lstStyle/>
          <a:p>
            <a:r>
              <a:rPr lang="it-IT" dirty="0" err="1"/>
              <a:t>Craving</a:t>
            </a:r>
            <a:endParaRPr lang="it-IT" dirty="0"/>
          </a:p>
        </p:txBody>
      </p:sp>
      <p:cxnSp>
        <p:nvCxnSpPr>
          <p:cNvPr id="18" name="Connettore 2 17">
            <a:extLst>
              <a:ext uri="{FF2B5EF4-FFF2-40B4-BE49-F238E27FC236}">
                <a16:creationId xmlns:a16="http://schemas.microsoft.com/office/drawing/2014/main" id="{CA2EFA4D-6CBD-6652-EC44-2A7FDA23180E}"/>
              </a:ext>
            </a:extLst>
          </p:cNvPr>
          <p:cNvCxnSpPr/>
          <p:nvPr/>
        </p:nvCxnSpPr>
        <p:spPr>
          <a:xfrm flipV="1">
            <a:off x="3844862" y="2727185"/>
            <a:ext cx="0" cy="3000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CasellaDiTesto 18">
            <a:extLst>
              <a:ext uri="{FF2B5EF4-FFF2-40B4-BE49-F238E27FC236}">
                <a16:creationId xmlns:a16="http://schemas.microsoft.com/office/drawing/2014/main" id="{A26C2246-7704-3CD2-9E5E-381744E416DC}"/>
              </a:ext>
            </a:extLst>
          </p:cNvPr>
          <p:cNvSpPr txBox="1"/>
          <p:nvPr/>
        </p:nvSpPr>
        <p:spPr>
          <a:xfrm>
            <a:off x="2122981" y="3782970"/>
            <a:ext cx="1240404" cy="369332"/>
          </a:xfrm>
          <a:prstGeom prst="rect">
            <a:avLst/>
          </a:prstGeom>
          <a:noFill/>
        </p:spPr>
        <p:txBody>
          <a:bodyPr wrap="none" rtlCol="0">
            <a:spAutoFit/>
          </a:bodyPr>
          <a:lstStyle/>
          <a:p>
            <a:r>
              <a:rPr lang="it-IT" b="1" dirty="0">
                <a:highlight>
                  <a:srgbClr val="FFFF00"/>
                </a:highlight>
              </a:rPr>
              <a:t>Impulsività</a:t>
            </a:r>
          </a:p>
        </p:txBody>
      </p:sp>
      <p:sp>
        <p:nvSpPr>
          <p:cNvPr id="20" name="Rettangolo con angoli arrotondati 19">
            <a:extLst>
              <a:ext uri="{FF2B5EF4-FFF2-40B4-BE49-F238E27FC236}">
                <a16:creationId xmlns:a16="http://schemas.microsoft.com/office/drawing/2014/main" id="{7F2075F0-C679-9373-8752-4565E147A102}"/>
              </a:ext>
            </a:extLst>
          </p:cNvPr>
          <p:cNvSpPr/>
          <p:nvPr/>
        </p:nvSpPr>
        <p:spPr>
          <a:xfrm>
            <a:off x="6335668" y="3065943"/>
            <a:ext cx="1457325" cy="9144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ASTINENZA</a:t>
            </a:r>
          </a:p>
        </p:txBody>
      </p:sp>
      <p:sp>
        <p:nvSpPr>
          <p:cNvPr id="21" name="Rettangolo con angoli arrotondati 20">
            <a:extLst>
              <a:ext uri="{FF2B5EF4-FFF2-40B4-BE49-F238E27FC236}">
                <a16:creationId xmlns:a16="http://schemas.microsoft.com/office/drawing/2014/main" id="{4157FB37-B36B-DD3C-00D3-723C450F0CD6}"/>
              </a:ext>
            </a:extLst>
          </p:cNvPr>
          <p:cNvSpPr/>
          <p:nvPr/>
        </p:nvSpPr>
        <p:spPr>
          <a:xfrm>
            <a:off x="9570053" y="3115207"/>
            <a:ext cx="2259992" cy="9144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PREOCCUPAZIONE/ANTICIPAZIONE</a:t>
            </a:r>
          </a:p>
        </p:txBody>
      </p:sp>
      <p:sp>
        <p:nvSpPr>
          <p:cNvPr id="22" name="Rettangolo con angoli arrotondati 21">
            <a:extLst>
              <a:ext uri="{FF2B5EF4-FFF2-40B4-BE49-F238E27FC236}">
                <a16:creationId xmlns:a16="http://schemas.microsoft.com/office/drawing/2014/main" id="{ADD8E943-716B-157C-A414-31FC1BE80F1F}"/>
              </a:ext>
            </a:extLst>
          </p:cNvPr>
          <p:cNvSpPr/>
          <p:nvPr/>
        </p:nvSpPr>
        <p:spPr>
          <a:xfrm>
            <a:off x="8085694" y="4626793"/>
            <a:ext cx="1148819" cy="9144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BINGE</a:t>
            </a:r>
          </a:p>
        </p:txBody>
      </p:sp>
      <p:sp>
        <p:nvSpPr>
          <p:cNvPr id="23" name="Freccia destra 22">
            <a:extLst>
              <a:ext uri="{FF2B5EF4-FFF2-40B4-BE49-F238E27FC236}">
                <a16:creationId xmlns:a16="http://schemas.microsoft.com/office/drawing/2014/main" id="{77637496-5DCA-A8F7-12A6-60FB4E6F710A}"/>
              </a:ext>
            </a:extLst>
          </p:cNvPr>
          <p:cNvSpPr/>
          <p:nvPr/>
        </p:nvSpPr>
        <p:spPr>
          <a:xfrm rot="14788597">
            <a:off x="7036131" y="4385393"/>
            <a:ext cx="641801" cy="48279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Freccia destra 23">
            <a:extLst>
              <a:ext uri="{FF2B5EF4-FFF2-40B4-BE49-F238E27FC236}">
                <a16:creationId xmlns:a16="http://schemas.microsoft.com/office/drawing/2014/main" id="{986E3626-233A-D2F5-EC53-318D2A73DBE7}"/>
              </a:ext>
            </a:extLst>
          </p:cNvPr>
          <p:cNvSpPr/>
          <p:nvPr/>
        </p:nvSpPr>
        <p:spPr>
          <a:xfrm rot="8418805">
            <a:off x="9496659" y="4419454"/>
            <a:ext cx="613226" cy="37969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Freccia circolare in giù 24">
            <a:extLst>
              <a:ext uri="{FF2B5EF4-FFF2-40B4-BE49-F238E27FC236}">
                <a16:creationId xmlns:a16="http://schemas.microsoft.com/office/drawing/2014/main" id="{FD7C785C-6E7A-CAFE-37D4-404BC8E4F2A7}"/>
              </a:ext>
            </a:extLst>
          </p:cNvPr>
          <p:cNvSpPr/>
          <p:nvPr/>
        </p:nvSpPr>
        <p:spPr>
          <a:xfrm>
            <a:off x="8212568" y="2245306"/>
            <a:ext cx="1216152" cy="731520"/>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26" name="CasellaDiTesto 25">
            <a:extLst>
              <a:ext uri="{FF2B5EF4-FFF2-40B4-BE49-F238E27FC236}">
                <a16:creationId xmlns:a16="http://schemas.microsoft.com/office/drawing/2014/main" id="{5CBDC041-FA5B-4818-9B6B-F1B13C1582E9}"/>
              </a:ext>
            </a:extLst>
          </p:cNvPr>
          <p:cNvSpPr txBox="1"/>
          <p:nvPr/>
        </p:nvSpPr>
        <p:spPr>
          <a:xfrm>
            <a:off x="8152042" y="5669780"/>
            <a:ext cx="891911" cy="369332"/>
          </a:xfrm>
          <a:prstGeom prst="rect">
            <a:avLst/>
          </a:prstGeom>
          <a:noFill/>
        </p:spPr>
        <p:txBody>
          <a:bodyPr wrap="none" rtlCol="0">
            <a:spAutoFit/>
          </a:bodyPr>
          <a:lstStyle/>
          <a:p>
            <a:r>
              <a:rPr lang="it-IT" dirty="0" err="1"/>
              <a:t>Reward</a:t>
            </a:r>
            <a:endParaRPr lang="it-IT" dirty="0"/>
          </a:p>
        </p:txBody>
      </p:sp>
      <p:cxnSp>
        <p:nvCxnSpPr>
          <p:cNvPr id="27" name="Connettore 2 26">
            <a:extLst>
              <a:ext uri="{FF2B5EF4-FFF2-40B4-BE49-F238E27FC236}">
                <a16:creationId xmlns:a16="http://schemas.microsoft.com/office/drawing/2014/main" id="{03E22147-650A-B021-B826-A01CAF93475B}"/>
              </a:ext>
            </a:extLst>
          </p:cNvPr>
          <p:cNvCxnSpPr>
            <a:cxnSpLocks/>
          </p:cNvCxnSpPr>
          <p:nvPr/>
        </p:nvCxnSpPr>
        <p:spPr>
          <a:xfrm>
            <a:off x="7994113" y="5679574"/>
            <a:ext cx="0" cy="4384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CasellaDiTesto 27">
            <a:extLst>
              <a:ext uri="{FF2B5EF4-FFF2-40B4-BE49-F238E27FC236}">
                <a16:creationId xmlns:a16="http://schemas.microsoft.com/office/drawing/2014/main" id="{9264B0F1-E14E-6CEE-7515-98660A11623D}"/>
              </a:ext>
            </a:extLst>
          </p:cNvPr>
          <p:cNvSpPr txBox="1"/>
          <p:nvPr/>
        </p:nvSpPr>
        <p:spPr>
          <a:xfrm>
            <a:off x="7994113" y="3644589"/>
            <a:ext cx="1424749" cy="369332"/>
          </a:xfrm>
          <a:prstGeom prst="rect">
            <a:avLst/>
          </a:prstGeom>
          <a:noFill/>
        </p:spPr>
        <p:txBody>
          <a:bodyPr wrap="none" rtlCol="0">
            <a:spAutoFit/>
          </a:bodyPr>
          <a:lstStyle/>
          <a:p>
            <a:r>
              <a:rPr lang="it-IT" b="1" dirty="0" err="1">
                <a:highlight>
                  <a:srgbClr val="FFA3FF"/>
                </a:highlight>
              </a:rPr>
              <a:t>Compulsività</a:t>
            </a:r>
            <a:endParaRPr lang="it-IT" b="1" dirty="0">
              <a:highlight>
                <a:srgbClr val="FFA3FF"/>
              </a:highlight>
            </a:endParaRPr>
          </a:p>
        </p:txBody>
      </p:sp>
      <p:cxnSp>
        <p:nvCxnSpPr>
          <p:cNvPr id="30" name="Connettore 2 29">
            <a:extLst>
              <a:ext uri="{FF2B5EF4-FFF2-40B4-BE49-F238E27FC236}">
                <a16:creationId xmlns:a16="http://schemas.microsoft.com/office/drawing/2014/main" id="{B8395D8B-78C1-8C24-0D99-80576ABA341F}"/>
              </a:ext>
            </a:extLst>
          </p:cNvPr>
          <p:cNvCxnSpPr>
            <a:cxnSpLocks/>
          </p:cNvCxnSpPr>
          <p:nvPr/>
        </p:nvCxnSpPr>
        <p:spPr>
          <a:xfrm>
            <a:off x="7795631" y="5669780"/>
            <a:ext cx="0" cy="4384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CasellaDiTesto 30">
            <a:extLst>
              <a:ext uri="{FF2B5EF4-FFF2-40B4-BE49-F238E27FC236}">
                <a16:creationId xmlns:a16="http://schemas.microsoft.com/office/drawing/2014/main" id="{1CFF58AA-E90C-4451-6ACA-4ADE1E6339C1}"/>
              </a:ext>
            </a:extLst>
          </p:cNvPr>
          <p:cNvSpPr txBox="1"/>
          <p:nvPr/>
        </p:nvSpPr>
        <p:spPr>
          <a:xfrm>
            <a:off x="10160459" y="2626977"/>
            <a:ext cx="878189" cy="369332"/>
          </a:xfrm>
          <a:prstGeom prst="rect">
            <a:avLst/>
          </a:prstGeom>
          <a:noFill/>
        </p:spPr>
        <p:txBody>
          <a:bodyPr wrap="none" rtlCol="0">
            <a:spAutoFit/>
          </a:bodyPr>
          <a:lstStyle/>
          <a:p>
            <a:r>
              <a:rPr lang="it-IT" dirty="0" err="1"/>
              <a:t>Craving</a:t>
            </a:r>
            <a:endParaRPr lang="it-IT" dirty="0"/>
          </a:p>
        </p:txBody>
      </p:sp>
      <p:cxnSp>
        <p:nvCxnSpPr>
          <p:cNvPr id="32" name="Connettore 2 31">
            <a:extLst>
              <a:ext uri="{FF2B5EF4-FFF2-40B4-BE49-F238E27FC236}">
                <a16:creationId xmlns:a16="http://schemas.microsoft.com/office/drawing/2014/main" id="{BDC5DCDF-6163-087F-FEE2-36536DA8BD60}"/>
              </a:ext>
            </a:extLst>
          </p:cNvPr>
          <p:cNvCxnSpPr/>
          <p:nvPr/>
        </p:nvCxnSpPr>
        <p:spPr>
          <a:xfrm flipV="1">
            <a:off x="9943236" y="2633825"/>
            <a:ext cx="0" cy="3000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Connettore 2 32">
            <a:extLst>
              <a:ext uri="{FF2B5EF4-FFF2-40B4-BE49-F238E27FC236}">
                <a16:creationId xmlns:a16="http://schemas.microsoft.com/office/drawing/2014/main" id="{471A6534-20EB-6E01-EB5C-F6D1A945F915}"/>
              </a:ext>
            </a:extLst>
          </p:cNvPr>
          <p:cNvCxnSpPr>
            <a:cxnSpLocks/>
          </p:cNvCxnSpPr>
          <p:nvPr/>
        </p:nvCxnSpPr>
        <p:spPr>
          <a:xfrm flipV="1">
            <a:off x="9781311" y="2630518"/>
            <a:ext cx="0" cy="3034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CasellaDiTesto 34">
            <a:extLst>
              <a:ext uri="{FF2B5EF4-FFF2-40B4-BE49-F238E27FC236}">
                <a16:creationId xmlns:a16="http://schemas.microsoft.com/office/drawing/2014/main" id="{4043204E-FE0A-3D4C-2528-3E0AC482AAFC}"/>
              </a:ext>
            </a:extLst>
          </p:cNvPr>
          <p:cNvSpPr txBox="1"/>
          <p:nvPr/>
        </p:nvSpPr>
        <p:spPr>
          <a:xfrm>
            <a:off x="1921861" y="6372225"/>
            <a:ext cx="2092496" cy="369332"/>
          </a:xfrm>
          <a:prstGeom prst="rect">
            <a:avLst/>
          </a:prstGeom>
          <a:noFill/>
        </p:spPr>
        <p:txBody>
          <a:bodyPr wrap="none" rtlCol="0">
            <a:spAutoFit/>
          </a:bodyPr>
          <a:lstStyle/>
          <a:p>
            <a:r>
              <a:rPr lang="it-IT" dirty="0"/>
              <a:t>RINFORZO </a:t>
            </a:r>
            <a:r>
              <a:rPr lang="it-IT" dirty="0">
                <a:solidFill>
                  <a:srgbClr val="FF0000"/>
                </a:solidFill>
              </a:rPr>
              <a:t>POSITIVO</a:t>
            </a:r>
          </a:p>
        </p:txBody>
      </p:sp>
      <p:sp>
        <p:nvSpPr>
          <p:cNvPr id="36" name="CasellaDiTesto 35">
            <a:extLst>
              <a:ext uri="{FF2B5EF4-FFF2-40B4-BE49-F238E27FC236}">
                <a16:creationId xmlns:a16="http://schemas.microsoft.com/office/drawing/2014/main" id="{DE5BE56C-C605-6C3A-227F-A88AE15B6835}"/>
              </a:ext>
            </a:extLst>
          </p:cNvPr>
          <p:cNvSpPr txBox="1"/>
          <p:nvPr/>
        </p:nvSpPr>
        <p:spPr>
          <a:xfrm>
            <a:off x="7688815" y="6313694"/>
            <a:ext cx="2177584" cy="369332"/>
          </a:xfrm>
          <a:prstGeom prst="rect">
            <a:avLst/>
          </a:prstGeom>
          <a:noFill/>
        </p:spPr>
        <p:txBody>
          <a:bodyPr wrap="none" rtlCol="0">
            <a:spAutoFit/>
          </a:bodyPr>
          <a:lstStyle/>
          <a:p>
            <a:r>
              <a:rPr lang="it-IT" dirty="0"/>
              <a:t>RINFORZO </a:t>
            </a:r>
            <a:r>
              <a:rPr lang="it-IT" dirty="0">
                <a:solidFill>
                  <a:srgbClr val="FF0000"/>
                </a:solidFill>
              </a:rPr>
              <a:t>NEGATIVO</a:t>
            </a:r>
          </a:p>
        </p:txBody>
      </p:sp>
    </p:spTree>
    <p:extLst>
      <p:ext uri="{BB962C8B-B14F-4D97-AF65-F5344CB8AC3E}">
        <p14:creationId xmlns:p14="http://schemas.microsoft.com/office/powerpoint/2010/main" val="1191145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5DAFD9F5-C955-96DA-3F10-632AB7F19E8E}"/>
              </a:ext>
            </a:extLst>
          </p:cNvPr>
          <p:cNvPicPr>
            <a:picLocks noChangeAspect="1"/>
          </p:cNvPicPr>
          <p:nvPr/>
        </p:nvPicPr>
        <p:blipFill>
          <a:blip r:embed="rId2"/>
          <a:srcRect r="381"/>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graphicFrame>
        <p:nvGraphicFramePr>
          <p:cNvPr id="5" name="Segnaposto contenuto 2">
            <a:extLst>
              <a:ext uri="{FF2B5EF4-FFF2-40B4-BE49-F238E27FC236}">
                <a16:creationId xmlns:a16="http://schemas.microsoft.com/office/drawing/2014/main" id="{68FD36E3-3E81-1F51-6F48-D555AABD9347}"/>
              </a:ext>
            </a:extLst>
          </p:cNvPr>
          <p:cNvGraphicFramePr>
            <a:graphicFrameLocks noGrp="1"/>
          </p:cNvGraphicFramePr>
          <p:nvPr>
            <p:ph idx="1"/>
            <p:extLst>
              <p:ext uri="{D42A27DB-BD31-4B8C-83A1-F6EECF244321}">
                <p14:modId xmlns:p14="http://schemas.microsoft.com/office/powerpoint/2010/main" val="3757539729"/>
              </p:ext>
            </p:extLst>
          </p:nvPr>
        </p:nvGraphicFramePr>
        <p:xfrm>
          <a:off x="6096000" y="1218032"/>
          <a:ext cx="5448300" cy="46969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tella a 5 punte 5">
            <a:extLst>
              <a:ext uri="{FF2B5EF4-FFF2-40B4-BE49-F238E27FC236}">
                <a16:creationId xmlns:a16="http://schemas.microsoft.com/office/drawing/2014/main" id="{3B0723B2-548E-176F-7CBB-AB6236C31947}"/>
              </a:ext>
            </a:extLst>
          </p:cNvPr>
          <p:cNvSpPr/>
          <p:nvPr/>
        </p:nvSpPr>
        <p:spPr>
          <a:xfrm>
            <a:off x="4181394" y="5252929"/>
            <a:ext cx="365760" cy="282048"/>
          </a:xfrm>
          <a:prstGeom prst="star5">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Stella a 5 punte 6">
            <a:extLst>
              <a:ext uri="{FF2B5EF4-FFF2-40B4-BE49-F238E27FC236}">
                <a16:creationId xmlns:a16="http://schemas.microsoft.com/office/drawing/2014/main" id="{F05777EB-887D-D7CD-379F-C8942DDCCE8F}"/>
              </a:ext>
            </a:extLst>
          </p:cNvPr>
          <p:cNvSpPr/>
          <p:nvPr/>
        </p:nvSpPr>
        <p:spPr>
          <a:xfrm>
            <a:off x="4989357" y="4970881"/>
            <a:ext cx="365760" cy="282048"/>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Stella a 5 punte 7">
            <a:extLst>
              <a:ext uri="{FF2B5EF4-FFF2-40B4-BE49-F238E27FC236}">
                <a16:creationId xmlns:a16="http://schemas.microsoft.com/office/drawing/2014/main" id="{2ACFD961-5DE5-367F-6BE9-5254065E2FC6}"/>
              </a:ext>
            </a:extLst>
          </p:cNvPr>
          <p:cNvSpPr/>
          <p:nvPr/>
        </p:nvSpPr>
        <p:spPr>
          <a:xfrm>
            <a:off x="5730240" y="5773416"/>
            <a:ext cx="365760" cy="282048"/>
          </a:xfrm>
          <a:prstGeom prst="star5">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Titolo 1">
            <a:extLst>
              <a:ext uri="{FF2B5EF4-FFF2-40B4-BE49-F238E27FC236}">
                <a16:creationId xmlns:a16="http://schemas.microsoft.com/office/drawing/2014/main" id="{63E22D2D-2E6F-EC6F-64C6-E8D74544F821}"/>
              </a:ext>
            </a:extLst>
          </p:cNvPr>
          <p:cNvSpPr txBox="1">
            <a:spLocks/>
          </p:cNvSpPr>
          <p:nvPr/>
        </p:nvSpPr>
        <p:spPr>
          <a:xfrm>
            <a:off x="5172237" y="194066"/>
            <a:ext cx="6372063" cy="969180"/>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3200" dirty="0"/>
              <a:t>Alterazioni circuiti cerebrali come base per la Food </a:t>
            </a:r>
            <a:r>
              <a:rPr lang="it-IT" sz="3200" dirty="0" err="1"/>
              <a:t>Addiction</a:t>
            </a:r>
            <a:endParaRPr lang="it-IT" sz="3200" dirty="0"/>
          </a:p>
        </p:txBody>
      </p:sp>
    </p:spTree>
    <p:extLst>
      <p:ext uri="{BB962C8B-B14F-4D97-AF65-F5344CB8AC3E}">
        <p14:creationId xmlns:p14="http://schemas.microsoft.com/office/powerpoint/2010/main" val="2506869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4FFB86F-552F-80AD-86B8-4D7468AE2FCB}"/>
              </a:ext>
            </a:extLst>
          </p:cNvPr>
          <p:cNvSpPr>
            <a:spLocks noGrp="1"/>
          </p:cNvSpPr>
          <p:nvPr>
            <p:ph type="title"/>
          </p:nvPr>
        </p:nvSpPr>
        <p:spPr>
          <a:xfrm>
            <a:off x="1159933" y="995318"/>
            <a:ext cx="9872134" cy="1193968"/>
          </a:xfrm>
          <a:solidFill>
            <a:srgbClr val="FFFFFF"/>
          </a:solidFill>
          <a:ln w="38100">
            <a:solidFill>
              <a:srgbClr val="7F7F7F"/>
            </a:solidFill>
            <a:miter lim="800000"/>
          </a:ln>
        </p:spPr>
        <p:txBody>
          <a:bodyPr vert="horz" lIns="91440" tIns="45720" rIns="91440" bIns="45720" rtlCol="0" anchor="ctr">
            <a:normAutofit/>
          </a:bodyPr>
          <a:lstStyle/>
          <a:p>
            <a:pPr algn="ctr"/>
            <a:r>
              <a:rPr lang="en-US" sz="3600" kern="1200" dirty="0">
                <a:solidFill>
                  <a:srgbClr val="3F3F3F"/>
                </a:solidFill>
                <a:latin typeface="+mj-lt"/>
                <a:ea typeface="+mj-ea"/>
                <a:cs typeface="+mj-cs"/>
              </a:rPr>
              <a:t>HPF e </a:t>
            </a:r>
            <a:r>
              <a:rPr lang="en-US" sz="3600" dirty="0" err="1">
                <a:solidFill>
                  <a:srgbClr val="3F3F3F"/>
                </a:solidFill>
              </a:rPr>
              <a:t>c</a:t>
            </a:r>
            <a:r>
              <a:rPr lang="en-US" sz="3600" kern="1200" dirty="0" err="1">
                <a:solidFill>
                  <a:srgbClr val="3F3F3F"/>
                </a:solidFill>
                <a:latin typeface="+mj-lt"/>
                <a:ea typeface="+mj-ea"/>
                <a:cs typeface="+mj-cs"/>
              </a:rPr>
              <a:t>hirurgia</a:t>
            </a:r>
            <a:r>
              <a:rPr lang="en-US" sz="3600" kern="1200" dirty="0">
                <a:solidFill>
                  <a:srgbClr val="3F3F3F"/>
                </a:solidFill>
                <a:latin typeface="+mj-lt"/>
                <a:ea typeface="+mj-ea"/>
                <a:cs typeface="+mj-cs"/>
              </a:rPr>
              <a:t> bariatrica</a:t>
            </a:r>
          </a:p>
        </p:txBody>
      </p:sp>
      <p:sp>
        <p:nvSpPr>
          <p:cNvPr id="3" name="Segnaposto contenuto 2">
            <a:extLst>
              <a:ext uri="{FF2B5EF4-FFF2-40B4-BE49-F238E27FC236}">
                <a16:creationId xmlns:a16="http://schemas.microsoft.com/office/drawing/2014/main" id="{36E2D57C-7836-D11B-AAB9-745E3B780B19}"/>
              </a:ext>
            </a:extLst>
          </p:cNvPr>
          <p:cNvSpPr>
            <a:spLocks noGrp="1"/>
          </p:cNvSpPr>
          <p:nvPr>
            <p:ph idx="1"/>
          </p:nvPr>
        </p:nvSpPr>
        <p:spPr>
          <a:xfrm>
            <a:off x="1476915" y="2888250"/>
            <a:ext cx="4297351" cy="2959777"/>
          </a:xfrm>
        </p:spPr>
        <p:txBody>
          <a:bodyPr vert="horz" lIns="91440" tIns="45720" rIns="91440" bIns="45720" rtlCol="0" anchor="t">
            <a:normAutofit/>
          </a:bodyPr>
          <a:lstStyle/>
          <a:p>
            <a:r>
              <a:rPr lang="en-US" sz="2400" dirty="0"/>
              <a:t>Si </a:t>
            </a:r>
            <a:r>
              <a:rPr lang="en-US" sz="2400" dirty="0" err="1"/>
              <a:t>osserva</a:t>
            </a:r>
            <a:r>
              <a:rPr lang="en-US" sz="2400" dirty="0"/>
              <a:t> un consume </a:t>
            </a:r>
            <a:r>
              <a:rPr lang="en-US" sz="2400" dirty="0" err="1"/>
              <a:t>elevato</a:t>
            </a:r>
            <a:r>
              <a:rPr lang="en-US" sz="2400" dirty="0"/>
              <a:t> di </a:t>
            </a:r>
            <a:r>
              <a:rPr lang="en-US" sz="2400" dirty="0" err="1"/>
              <a:t>cibi</a:t>
            </a:r>
            <a:r>
              <a:rPr lang="en-US" sz="2400" dirty="0"/>
              <a:t> </a:t>
            </a:r>
            <a:r>
              <a:rPr lang="en-US" sz="2400" dirty="0" err="1"/>
              <a:t>iperpalatabili</a:t>
            </a:r>
            <a:r>
              <a:rPr lang="en-US" sz="2400" dirty="0"/>
              <a:t> </a:t>
            </a:r>
          </a:p>
          <a:p>
            <a:r>
              <a:rPr lang="en-US" sz="2400" dirty="0"/>
              <a:t>In uno studio, il 71% </a:t>
            </a:r>
            <a:r>
              <a:rPr lang="en-US" sz="2400" dirty="0" err="1"/>
              <a:t>delle</a:t>
            </a:r>
            <a:r>
              <a:rPr lang="en-US" sz="2400" dirty="0"/>
              <a:t> calorie </a:t>
            </a:r>
            <a:r>
              <a:rPr lang="en-US" sz="2400" dirty="0" err="1"/>
              <a:t>giornaliere</a:t>
            </a:r>
            <a:r>
              <a:rPr lang="en-US" sz="2400" dirty="0"/>
              <a:t> </a:t>
            </a:r>
            <a:r>
              <a:rPr lang="en-US" sz="2400" dirty="0" err="1"/>
              <a:t>proveniva</a:t>
            </a:r>
            <a:r>
              <a:rPr lang="en-US" sz="2400" dirty="0"/>
              <a:t> da </a:t>
            </a:r>
            <a:r>
              <a:rPr lang="en-US" sz="2400" dirty="0" err="1"/>
              <a:t>questa</a:t>
            </a:r>
            <a:r>
              <a:rPr lang="en-US" sz="2400" dirty="0"/>
              <a:t> </a:t>
            </a:r>
            <a:r>
              <a:rPr lang="en-US" sz="2400" dirty="0" err="1"/>
              <a:t>categoria</a:t>
            </a:r>
            <a:r>
              <a:rPr lang="en-US" sz="2400" dirty="0"/>
              <a:t> di </a:t>
            </a:r>
            <a:r>
              <a:rPr lang="en-US" sz="2400" dirty="0" err="1"/>
              <a:t>alimenti</a:t>
            </a:r>
            <a:endParaRPr lang="en-US" sz="2400" dirty="0"/>
          </a:p>
          <a:p>
            <a:pPr marL="0"/>
            <a:endParaRPr lang="en-US" sz="2400" dirty="0"/>
          </a:p>
        </p:txBody>
      </p:sp>
      <p:sp>
        <p:nvSpPr>
          <p:cNvPr id="4" name="CasellaDiTesto 3">
            <a:extLst>
              <a:ext uri="{FF2B5EF4-FFF2-40B4-BE49-F238E27FC236}">
                <a16:creationId xmlns:a16="http://schemas.microsoft.com/office/drawing/2014/main" id="{24DF0AC0-2882-FFFB-BBC9-FBA995D6AFDD}"/>
              </a:ext>
            </a:extLst>
          </p:cNvPr>
          <p:cNvSpPr txBox="1"/>
          <p:nvPr/>
        </p:nvSpPr>
        <p:spPr>
          <a:xfrm>
            <a:off x="8117944" y="6117225"/>
            <a:ext cx="4292594" cy="540750"/>
          </a:xfrm>
          <a:prstGeom prst="rect">
            <a:avLst/>
          </a:prstGeom>
        </p:spPr>
        <p:txBody>
          <a:bodyPr vert="horz" lIns="91440" tIns="45720" rIns="91440" bIns="45720" rtlCol="0" anchor="t">
            <a:normAutofit/>
          </a:bodyPr>
          <a:lstStyle/>
          <a:p>
            <a:pPr>
              <a:lnSpc>
                <a:spcPct val="90000"/>
              </a:lnSpc>
              <a:spcAft>
                <a:spcPts val="600"/>
              </a:spcAft>
            </a:pPr>
            <a:r>
              <a:rPr lang="en-US" sz="2000" b="0" i="0" u="none" strike="noStrike" baseline="0" dirty="0"/>
              <a:t>de Oliveira Carlos</a:t>
            </a:r>
            <a:r>
              <a:rPr lang="en-US" sz="2000" dirty="0"/>
              <a:t> et al., 2024</a:t>
            </a:r>
          </a:p>
        </p:txBody>
      </p:sp>
      <p:pic>
        <p:nvPicPr>
          <p:cNvPr id="5" name="Picture 10" descr="Turning the table: Fighting back against the junk food industry | NCD  Alliance">
            <a:extLst>
              <a:ext uri="{FF2B5EF4-FFF2-40B4-BE49-F238E27FC236}">
                <a16:creationId xmlns:a16="http://schemas.microsoft.com/office/drawing/2014/main" id="{74F78994-6E4C-52AA-9790-C42B7D4547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05423" y="2888250"/>
            <a:ext cx="3771900" cy="217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344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CACB2B04-015E-5FBE-FB5C-16867DDC3019}"/>
              </a:ext>
            </a:extLst>
          </p:cNvPr>
          <p:cNvSpPr txBox="1"/>
          <p:nvPr/>
        </p:nvSpPr>
        <p:spPr>
          <a:xfrm>
            <a:off x="300037" y="3086904"/>
            <a:ext cx="8093868" cy="3139321"/>
          </a:xfrm>
          <a:prstGeom prst="rect">
            <a:avLst/>
          </a:prstGeom>
          <a:noFill/>
        </p:spPr>
        <p:txBody>
          <a:bodyPr wrap="square">
            <a:spAutoFit/>
          </a:bodyPr>
          <a:lstStyle/>
          <a:p>
            <a:r>
              <a:rPr lang="it-IT" b="1" dirty="0" err="1">
                <a:effectLst/>
                <a:latin typeface="Times New Roman" panose="02020603050405020304" pitchFamily="18" charset="0"/>
              </a:rPr>
              <a:t>Only</a:t>
            </a:r>
            <a:r>
              <a:rPr lang="it-IT" b="1" dirty="0">
                <a:effectLst/>
                <a:latin typeface="Times New Roman" panose="02020603050405020304" pitchFamily="18" charset="0"/>
              </a:rPr>
              <a:t> 18% </a:t>
            </a:r>
            <a:r>
              <a:rPr lang="it-IT" dirty="0">
                <a:effectLst/>
                <a:latin typeface="Times New Roman" panose="02020603050405020304" pitchFamily="18" charset="0"/>
              </a:rPr>
              <a:t>of the 192 </a:t>
            </a:r>
            <a:r>
              <a:rPr lang="it-IT" dirty="0" err="1">
                <a:effectLst/>
                <a:latin typeface="Times New Roman" panose="02020603050405020304" pitchFamily="18" charset="0"/>
              </a:rPr>
              <a:t>participants</a:t>
            </a:r>
            <a:r>
              <a:rPr lang="it-IT" dirty="0">
                <a:effectLst/>
                <a:latin typeface="Times New Roman" panose="02020603050405020304" pitchFamily="18" charset="0"/>
              </a:rPr>
              <a:t> </a:t>
            </a:r>
            <a:r>
              <a:rPr lang="it-IT" b="1" dirty="0" err="1">
                <a:effectLst/>
                <a:latin typeface="Times New Roman" panose="02020603050405020304" pitchFamily="18" charset="0"/>
              </a:rPr>
              <a:t>reported</a:t>
            </a:r>
            <a:r>
              <a:rPr lang="it-IT" b="1" dirty="0">
                <a:effectLst/>
                <a:latin typeface="Times New Roman" panose="02020603050405020304" pitchFamily="18" charset="0"/>
              </a:rPr>
              <a:t> a </a:t>
            </a:r>
            <a:r>
              <a:rPr lang="it-IT" b="1" dirty="0" err="1">
                <a:effectLst/>
                <a:latin typeface="Times New Roman" panose="02020603050405020304" pitchFamily="18" charset="0"/>
              </a:rPr>
              <a:t>total</a:t>
            </a:r>
            <a:r>
              <a:rPr lang="it-IT" b="1" dirty="0">
                <a:effectLst/>
                <a:latin typeface="Times New Roman" panose="02020603050405020304" pitchFamily="18" charset="0"/>
              </a:rPr>
              <a:t> </a:t>
            </a:r>
            <a:r>
              <a:rPr lang="it-IT" b="1" dirty="0" err="1">
                <a:effectLst/>
                <a:latin typeface="Times New Roman" panose="02020603050405020304" pitchFamily="18" charset="0"/>
              </a:rPr>
              <a:t>absence</a:t>
            </a:r>
            <a:r>
              <a:rPr lang="it-IT" b="1" dirty="0">
                <a:effectLst/>
                <a:latin typeface="Times New Roman" panose="02020603050405020304" pitchFamily="18" charset="0"/>
              </a:rPr>
              <a:t> of FA </a:t>
            </a:r>
            <a:r>
              <a:rPr lang="it-IT" b="1" dirty="0" err="1">
                <a:effectLst/>
                <a:latin typeface="Times New Roman" panose="02020603050405020304" pitchFamily="18" charset="0"/>
              </a:rPr>
              <a:t>symptoms</a:t>
            </a:r>
            <a:r>
              <a:rPr lang="it-IT" b="1" dirty="0">
                <a:effectLst/>
                <a:latin typeface="Times New Roman" panose="02020603050405020304" pitchFamily="18" charset="0"/>
              </a:rPr>
              <a:t> </a:t>
            </a:r>
            <a:r>
              <a:rPr lang="it-IT" dirty="0">
                <a:effectLst/>
                <a:latin typeface="Times New Roman" panose="02020603050405020304" pitchFamily="18" charset="0"/>
              </a:rPr>
              <a:t>(women </a:t>
            </a:r>
            <a:r>
              <a:rPr lang="it-IT" dirty="0" err="1">
                <a:effectLst/>
                <a:latin typeface="Times New Roman" panose="02020603050405020304" pitchFamily="18" charset="0"/>
              </a:rPr>
              <a:t>n</a:t>
            </a:r>
            <a:r>
              <a:rPr lang="it-IT" dirty="0">
                <a:effectLst/>
                <a:latin typeface="Times New Roman" panose="02020603050405020304" pitchFamily="18" charset="0"/>
              </a:rPr>
              <a:t>=148, 77.1%; </a:t>
            </a:r>
            <a:r>
              <a:rPr lang="it-IT" dirty="0" err="1">
                <a:effectLst/>
                <a:latin typeface="Times New Roman" panose="02020603050405020304" pitchFamily="18" charset="0"/>
              </a:rPr>
              <a:t>mean</a:t>
            </a:r>
            <a:r>
              <a:rPr lang="it-IT" dirty="0">
                <a:effectLst/>
                <a:latin typeface="Times New Roman" panose="02020603050405020304" pitchFamily="18" charset="0"/>
              </a:rPr>
              <a:t> age: 43.0±13.2)</a:t>
            </a:r>
          </a:p>
          <a:p>
            <a:r>
              <a:rPr lang="it-IT" b="1" dirty="0">
                <a:latin typeface="Times New Roman" panose="02020603050405020304" pitchFamily="18" charset="0"/>
              </a:rPr>
              <a:t>O</a:t>
            </a:r>
            <a:r>
              <a:rPr lang="it-IT" b="1" dirty="0">
                <a:effectLst/>
                <a:latin typeface="Times New Roman" panose="02020603050405020304" pitchFamily="18" charset="0"/>
              </a:rPr>
              <a:t>ne in </a:t>
            </a:r>
            <a:r>
              <a:rPr lang="it-IT" b="1" dirty="0" err="1">
                <a:effectLst/>
                <a:latin typeface="Times New Roman" panose="02020603050405020304" pitchFamily="18" charset="0"/>
              </a:rPr>
              <a:t>four</a:t>
            </a:r>
            <a:r>
              <a:rPr lang="it-IT" b="1" dirty="0">
                <a:effectLst/>
                <a:latin typeface="Times New Roman" panose="02020603050405020304" pitchFamily="18" charset="0"/>
              </a:rPr>
              <a:t> </a:t>
            </a:r>
            <a:r>
              <a:rPr lang="it-IT" dirty="0" err="1">
                <a:effectLst/>
                <a:latin typeface="Times New Roman" panose="02020603050405020304" pitchFamily="18" charset="0"/>
              </a:rPr>
              <a:t>reported</a:t>
            </a:r>
            <a:r>
              <a:rPr lang="it-IT" dirty="0">
                <a:effectLst/>
                <a:latin typeface="Times New Roman" panose="02020603050405020304" pitchFamily="18" charset="0"/>
              </a:rPr>
              <a:t> </a:t>
            </a:r>
            <a:r>
              <a:rPr lang="it-IT" dirty="0" err="1">
                <a:effectLst/>
                <a:latin typeface="Times New Roman" panose="02020603050405020304" pitchFamily="18" charset="0"/>
              </a:rPr>
              <a:t>recurrent</a:t>
            </a:r>
            <a:r>
              <a:rPr lang="it-IT" dirty="0">
                <a:effectLst/>
                <a:latin typeface="Times New Roman" panose="02020603050405020304" pitchFamily="18" charset="0"/>
              </a:rPr>
              <a:t> </a:t>
            </a:r>
            <a:r>
              <a:rPr lang="it-IT" dirty="0" err="1">
                <a:effectLst/>
                <a:latin typeface="Times New Roman" panose="02020603050405020304" pitchFamily="18" charset="0"/>
              </a:rPr>
              <a:t>episodes</a:t>
            </a:r>
            <a:r>
              <a:rPr lang="it-IT" dirty="0">
                <a:effectLst/>
                <a:latin typeface="Times New Roman" panose="02020603050405020304" pitchFamily="18" charset="0"/>
              </a:rPr>
              <a:t> of </a:t>
            </a:r>
            <a:r>
              <a:rPr lang="it-IT" b="1" dirty="0" err="1">
                <a:effectLst/>
                <a:latin typeface="Times New Roman" panose="02020603050405020304" pitchFamily="18" charset="0"/>
              </a:rPr>
              <a:t>clinically</a:t>
            </a:r>
            <a:r>
              <a:rPr lang="it-IT" b="1" dirty="0">
                <a:effectLst/>
                <a:latin typeface="Times New Roman" panose="02020603050405020304" pitchFamily="18" charset="0"/>
              </a:rPr>
              <a:t> </a:t>
            </a:r>
            <a:r>
              <a:rPr lang="it-IT" b="1" dirty="0" err="1">
                <a:effectLst/>
                <a:latin typeface="Times New Roman" panose="02020603050405020304" pitchFamily="18" charset="0"/>
              </a:rPr>
              <a:t>significant</a:t>
            </a:r>
            <a:r>
              <a:rPr lang="it-IT" b="1" dirty="0">
                <a:effectLst/>
                <a:latin typeface="Times New Roman" panose="02020603050405020304" pitchFamily="18" charset="0"/>
              </a:rPr>
              <a:t> distress </a:t>
            </a:r>
            <a:r>
              <a:rPr lang="it-IT" dirty="0">
                <a:effectLst/>
                <a:latin typeface="Times New Roman" panose="02020603050405020304" pitchFamily="18" charset="0"/>
              </a:rPr>
              <a:t>(24%) or </a:t>
            </a:r>
            <a:r>
              <a:rPr lang="it-IT" b="1" dirty="0">
                <a:effectLst/>
                <a:latin typeface="Times New Roman" panose="02020603050405020304" pitchFamily="18" charset="0"/>
              </a:rPr>
              <a:t>impairment</a:t>
            </a:r>
            <a:r>
              <a:rPr lang="it-IT" dirty="0">
                <a:effectLst/>
                <a:latin typeface="Times New Roman" panose="02020603050405020304" pitchFamily="18" charset="0"/>
              </a:rPr>
              <a:t> (25%) in social, </a:t>
            </a:r>
            <a:r>
              <a:rPr lang="it-IT" dirty="0" err="1">
                <a:effectLst/>
                <a:latin typeface="Times New Roman" panose="02020603050405020304" pitchFamily="18" charset="0"/>
              </a:rPr>
              <a:t>occupational</a:t>
            </a:r>
            <a:r>
              <a:rPr lang="it-IT" dirty="0">
                <a:effectLst/>
                <a:latin typeface="Times New Roman" panose="02020603050405020304" pitchFamily="18" charset="0"/>
              </a:rPr>
              <a:t>, or </a:t>
            </a:r>
            <a:r>
              <a:rPr lang="it-IT" dirty="0" err="1">
                <a:effectLst/>
                <a:latin typeface="Times New Roman" panose="02020603050405020304" pitchFamily="18" charset="0"/>
              </a:rPr>
              <a:t>other</a:t>
            </a:r>
            <a:r>
              <a:rPr lang="it-IT" dirty="0">
                <a:effectLst/>
                <a:latin typeface="Times New Roman" panose="02020603050405020304" pitchFamily="18" charset="0"/>
              </a:rPr>
              <a:t> </a:t>
            </a:r>
            <a:r>
              <a:rPr lang="it-IT" dirty="0" err="1">
                <a:effectLst/>
                <a:latin typeface="Times New Roman" panose="02020603050405020304" pitchFamily="18" charset="0"/>
              </a:rPr>
              <a:t>important</a:t>
            </a:r>
            <a:r>
              <a:rPr lang="it-IT" dirty="0">
                <a:effectLst/>
                <a:latin typeface="Times New Roman" panose="02020603050405020304" pitchFamily="18" charset="0"/>
              </a:rPr>
              <a:t> </a:t>
            </a:r>
            <a:r>
              <a:rPr lang="it-IT" dirty="0" err="1">
                <a:effectLst/>
                <a:latin typeface="Times New Roman" panose="02020603050405020304" pitchFamily="18" charset="0"/>
              </a:rPr>
              <a:t>areas</a:t>
            </a:r>
            <a:r>
              <a:rPr lang="it-IT" dirty="0">
                <a:effectLst/>
                <a:latin typeface="Times New Roman" panose="02020603050405020304" pitchFamily="18" charset="0"/>
              </a:rPr>
              <a:t> </a:t>
            </a:r>
            <a:r>
              <a:rPr lang="it-IT" b="1" dirty="0">
                <a:effectLst/>
                <a:latin typeface="Times New Roman" panose="02020603050405020304" pitchFamily="18" charset="0"/>
              </a:rPr>
              <a:t>of</a:t>
            </a:r>
            <a:r>
              <a:rPr lang="it-IT" dirty="0">
                <a:effectLst/>
                <a:latin typeface="Times New Roman" panose="02020603050405020304" pitchFamily="18" charset="0"/>
              </a:rPr>
              <a:t> </a:t>
            </a:r>
            <a:r>
              <a:rPr lang="it-IT" b="1" dirty="0" err="1">
                <a:effectLst/>
                <a:latin typeface="Times New Roman" panose="02020603050405020304" pitchFamily="18" charset="0"/>
              </a:rPr>
              <a:t>functioning</a:t>
            </a:r>
            <a:r>
              <a:rPr lang="it-IT" b="1" dirty="0">
                <a:effectLst/>
                <a:latin typeface="Times New Roman" panose="02020603050405020304" pitchFamily="18" charset="0"/>
              </a:rPr>
              <a:t>. The </a:t>
            </a:r>
            <a:r>
              <a:rPr lang="it-IT" b="1" dirty="0" err="1">
                <a:effectLst/>
                <a:latin typeface="Times New Roman" panose="02020603050405020304" pitchFamily="18" charset="0"/>
              </a:rPr>
              <a:t>most</a:t>
            </a:r>
            <a:r>
              <a:rPr lang="it-IT" b="1" dirty="0">
                <a:effectLst/>
                <a:latin typeface="Times New Roman" panose="02020603050405020304" pitchFamily="18" charset="0"/>
              </a:rPr>
              <a:t> common </a:t>
            </a:r>
            <a:r>
              <a:rPr lang="it-IT" dirty="0" err="1">
                <a:effectLst/>
                <a:latin typeface="Times New Roman" panose="02020603050405020304" pitchFamily="18" charset="0"/>
              </a:rPr>
              <a:t>recurrent</a:t>
            </a:r>
            <a:r>
              <a:rPr lang="it-IT" dirty="0">
                <a:effectLst/>
                <a:latin typeface="Times New Roman" panose="02020603050405020304" pitchFamily="18" charset="0"/>
              </a:rPr>
              <a:t> </a:t>
            </a:r>
            <a:r>
              <a:rPr lang="it-IT" dirty="0" err="1">
                <a:effectLst/>
                <a:latin typeface="Times New Roman" panose="02020603050405020304" pitchFamily="18" charset="0"/>
              </a:rPr>
              <a:t>symptoms</a:t>
            </a:r>
            <a:r>
              <a:rPr lang="it-IT" dirty="0">
                <a:effectLst/>
                <a:latin typeface="Times New Roman" panose="02020603050405020304" pitchFamily="18" charset="0"/>
              </a:rPr>
              <a:t> </a:t>
            </a:r>
            <a:r>
              <a:rPr lang="it-IT" b="1" dirty="0" err="1">
                <a:effectLst/>
                <a:latin typeface="Times New Roman" panose="02020603050405020304" pitchFamily="18" charset="0"/>
              </a:rPr>
              <a:t>were</a:t>
            </a:r>
            <a:r>
              <a:rPr lang="it-IT" b="1" dirty="0">
                <a:effectLst/>
                <a:latin typeface="Times New Roman" panose="02020603050405020304" pitchFamily="18" charset="0"/>
              </a:rPr>
              <a:t> first-stage </a:t>
            </a:r>
            <a:r>
              <a:rPr lang="it-IT" b="1" dirty="0" err="1">
                <a:effectLst/>
                <a:latin typeface="Times New Roman" panose="02020603050405020304" pitchFamily="18" charset="0"/>
              </a:rPr>
              <a:t>symptoms</a:t>
            </a:r>
            <a:r>
              <a:rPr lang="it-IT" b="1" dirty="0">
                <a:effectLst/>
                <a:latin typeface="Times New Roman" panose="02020603050405020304" pitchFamily="18" charset="0"/>
              </a:rPr>
              <a:t> (</a:t>
            </a:r>
            <a:r>
              <a:rPr lang="it-IT" b="1" dirty="0" err="1">
                <a:effectLst/>
                <a:latin typeface="Times New Roman" panose="02020603050405020304" pitchFamily="18" charset="0"/>
              </a:rPr>
              <a:t>binge</a:t>
            </a:r>
            <a:r>
              <a:rPr lang="it-IT" b="1" dirty="0">
                <a:effectLst/>
                <a:latin typeface="Times New Roman" panose="02020603050405020304" pitchFamily="18" charset="0"/>
              </a:rPr>
              <a:t>/</a:t>
            </a:r>
            <a:r>
              <a:rPr lang="it-IT" b="1" dirty="0" err="1">
                <a:effectLst/>
                <a:latin typeface="Times New Roman" panose="02020603050405020304" pitchFamily="18" charset="0"/>
              </a:rPr>
              <a:t>intoxication</a:t>
            </a:r>
            <a:r>
              <a:rPr lang="it-IT" b="1" dirty="0">
                <a:effectLst/>
                <a:latin typeface="Times New Roman" panose="02020603050405020304" pitchFamily="18" charset="0"/>
              </a:rPr>
              <a:t>), </a:t>
            </a:r>
            <a:r>
              <a:rPr lang="it-IT" dirty="0" err="1">
                <a:effectLst/>
                <a:latin typeface="Times New Roman" panose="02020603050405020304" pitchFamily="18" charset="0"/>
              </a:rPr>
              <a:t>while</a:t>
            </a:r>
            <a:r>
              <a:rPr lang="it-IT" dirty="0">
                <a:effectLst/>
                <a:latin typeface="Times New Roman" panose="02020603050405020304" pitchFamily="18" charset="0"/>
              </a:rPr>
              <a:t> second- (</a:t>
            </a:r>
            <a:r>
              <a:rPr lang="it-IT" dirty="0" err="1">
                <a:effectLst/>
                <a:latin typeface="Times New Roman" panose="02020603050405020304" pitchFamily="18" charset="0"/>
              </a:rPr>
              <a:t>withdrawal</a:t>
            </a:r>
            <a:r>
              <a:rPr lang="it-IT" dirty="0">
                <a:effectLst/>
                <a:latin typeface="Times New Roman" panose="02020603050405020304" pitchFamily="18" charset="0"/>
              </a:rPr>
              <a:t>/negative </a:t>
            </a:r>
            <a:r>
              <a:rPr lang="it-IT" dirty="0" err="1">
                <a:effectLst/>
                <a:latin typeface="Times New Roman" panose="02020603050405020304" pitchFamily="18" charset="0"/>
              </a:rPr>
              <a:t>affect</a:t>
            </a:r>
            <a:r>
              <a:rPr lang="it-IT" dirty="0">
                <a:effectLst/>
                <a:latin typeface="Times New Roman" panose="02020603050405020304" pitchFamily="18" charset="0"/>
              </a:rPr>
              <a:t>) </a:t>
            </a:r>
            <a:r>
              <a:rPr lang="it-IT" dirty="0" err="1">
                <a:effectLst/>
                <a:latin typeface="Times New Roman" panose="02020603050405020304" pitchFamily="18" charset="0"/>
              </a:rPr>
              <a:t>affected</a:t>
            </a:r>
            <a:r>
              <a:rPr lang="it-IT" dirty="0">
                <a:effectLst/>
                <a:latin typeface="Times New Roman" panose="02020603050405020304" pitchFamily="18" charset="0"/>
              </a:rPr>
              <a:t> </a:t>
            </a:r>
            <a:r>
              <a:rPr lang="it-IT" dirty="0" err="1">
                <a:effectLst/>
                <a:latin typeface="Times New Roman" panose="02020603050405020304" pitchFamily="18" charset="0"/>
              </a:rPr>
              <a:t>nearly</a:t>
            </a:r>
            <a:r>
              <a:rPr lang="it-IT" dirty="0">
                <a:effectLst/>
                <a:latin typeface="Times New Roman" panose="02020603050405020304" pitchFamily="18" charset="0"/>
              </a:rPr>
              <a:t> one </a:t>
            </a:r>
            <a:r>
              <a:rPr lang="it-IT" dirty="0" err="1">
                <a:effectLst/>
                <a:latin typeface="Times New Roman" panose="02020603050405020304" pitchFamily="18" charset="0"/>
              </a:rPr>
              <a:t>patient</a:t>
            </a:r>
            <a:r>
              <a:rPr lang="it-IT" dirty="0">
                <a:effectLst/>
                <a:latin typeface="Times New Roman" panose="02020603050405020304" pitchFamily="18" charset="0"/>
              </a:rPr>
              <a:t> in </a:t>
            </a:r>
            <a:r>
              <a:rPr lang="it-IT" dirty="0" err="1">
                <a:latin typeface="Times New Roman" panose="02020603050405020304" pitchFamily="18" charset="0"/>
              </a:rPr>
              <a:t>ten</a:t>
            </a:r>
            <a:r>
              <a:rPr lang="it-IT" dirty="0">
                <a:effectLst/>
                <a:latin typeface="Times New Roman" panose="02020603050405020304" pitchFamily="18" charset="0"/>
              </a:rPr>
              <a:t> and </a:t>
            </a:r>
            <a:r>
              <a:rPr lang="it-IT" dirty="0" err="1">
                <a:effectLst/>
                <a:latin typeface="Times New Roman" panose="02020603050405020304" pitchFamily="18" charset="0"/>
              </a:rPr>
              <a:t>third</a:t>
            </a:r>
            <a:r>
              <a:rPr lang="it-IT" dirty="0">
                <a:effectLst/>
                <a:latin typeface="Times New Roman" panose="02020603050405020304" pitchFamily="18" charset="0"/>
              </a:rPr>
              <a:t>-stage (</a:t>
            </a:r>
            <a:r>
              <a:rPr lang="it-IT" dirty="0" err="1">
                <a:effectLst/>
                <a:latin typeface="Times New Roman" panose="02020603050405020304" pitchFamily="18" charset="0"/>
              </a:rPr>
              <a:t>preoccupation</a:t>
            </a:r>
            <a:r>
              <a:rPr lang="it-IT" dirty="0">
                <a:effectLst/>
                <a:latin typeface="Times New Roman" panose="02020603050405020304" pitchFamily="18" charset="0"/>
              </a:rPr>
              <a:t>/</a:t>
            </a:r>
            <a:r>
              <a:rPr lang="it-IT" dirty="0" err="1">
                <a:effectLst/>
                <a:latin typeface="Times New Roman" panose="02020603050405020304" pitchFamily="18" charset="0"/>
              </a:rPr>
              <a:t>anticipation</a:t>
            </a:r>
            <a:r>
              <a:rPr lang="it-IT" dirty="0">
                <a:effectLst/>
                <a:latin typeface="Times New Roman" panose="02020603050405020304" pitchFamily="18" charset="0"/>
              </a:rPr>
              <a:t>) one in </a:t>
            </a:r>
            <a:r>
              <a:rPr lang="it-IT" dirty="0" err="1">
                <a:latin typeface="Times New Roman" panose="02020603050405020304" pitchFamily="18" charset="0"/>
              </a:rPr>
              <a:t>five</a:t>
            </a:r>
            <a:r>
              <a:rPr lang="it-IT" dirty="0">
                <a:latin typeface="Times New Roman" panose="02020603050405020304" pitchFamily="18" charset="0"/>
              </a:rPr>
              <a:t>.</a:t>
            </a:r>
          </a:p>
          <a:p>
            <a:endParaRPr lang="it-IT" dirty="0">
              <a:effectLst/>
              <a:latin typeface="Times New Roman" panose="02020603050405020304" pitchFamily="18" charset="0"/>
            </a:endParaRPr>
          </a:p>
          <a:p>
            <a:r>
              <a:rPr lang="it-IT" i="1" dirty="0">
                <a:effectLst/>
                <a:latin typeface="Times New Roman" panose="02020603050405020304" pitchFamily="18" charset="0"/>
              </a:rPr>
              <a:t>In multivariate </a:t>
            </a:r>
            <a:r>
              <a:rPr lang="it-IT" i="1" dirty="0" err="1">
                <a:effectLst/>
                <a:latin typeface="Times New Roman" panose="02020603050405020304" pitchFamily="18" charset="0"/>
              </a:rPr>
              <a:t>analysis</a:t>
            </a:r>
            <a:r>
              <a:rPr lang="it-IT" i="1" dirty="0">
                <a:effectLst/>
                <a:latin typeface="Times New Roman" panose="02020603050405020304" pitchFamily="18" charset="0"/>
              </a:rPr>
              <a:t>, impairment </a:t>
            </a:r>
            <a:r>
              <a:rPr lang="it-IT" i="1" dirty="0" err="1">
                <a:effectLst/>
                <a:latin typeface="Times New Roman" panose="02020603050405020304" pitchFamily="18" charset="0"/>
              </a:rPr>
              <a:t>was</a:t>
            </a:r>
            <a:r>
              <a:rPr lang="it-IT" i="1" dirty="0">
                <a:effectLst/>
                <a:latin typeface="Times New Roman" panose="02020603050405020304" pitchFamily="18" charset="0"/>
              </a:rPr>
              <a:t> </a:t>
            </a:r>
            <a:r>
              <a:rPr lang="it-IT" i="1" dirty="0" err="1">
                <a:effectLst/>
                <a:latin typeface="Times New Roman" panose="02020603050405020304" pitchFamily="18" charset="0"/>
              </a:rPr>
              <a:t>positively</a:t>
            </a:r>
            <a:r>
              <a:rPr lang="it-IT" i="1" dirty="0">
                <a:effectLst/>
                <a:latin typeface="Times New Roman" panose="02020603050405020304" pitchFamily="18" charset="0"/>
              </a:rPr>
              <a:t> </a:t>
            </a:r>
            <a:r>
              <a:rPr lang="it-IT" i="1" dirty="0" err="1">
                <a:effectLst/>
                <a:latin typeface="Times New Roman" panose="02020603050405020304" pitchFamily="18" charset="0"/>
              </a:rPr>
              <a:t>related</a:t>
            </a:r>
            <a:r>
              <a:rPr lang="it-IT" i="1" dirty="0">
                <a:effectLst/>
                <a:latin typeface="Times New Roman" panose="02020603050405020304" pitchFamily="18" charset="0"/>
              </a:rPr>
              <a:t> to </a:t>
            </a:r>
            <a:r>
              <a:rPr lang="it-IT" i="1" dirty="0" err="1">
                <a:effectLst/>
                <a:latin typeface="Times New Roman" panose="02020603050405020304" pitchFamily="18" charset="0"/>
              </a:rPr>
              <a:t>withdrawal</a:t>
            </a:r>
            <a:r>
              <a:rPr lang="it-IT" i="1" dirty="0">
                <a:effectLst/>
                <a:latin typeface="Times New Roman" panose="02020603050405020304" pitchFamily="18" charset="0"/>
              </a:rPr>
              <a:t> and </a:t>
            </a:r>
            <a:r>
              <a:rPr lang="it-IT" i="1" dirty="0" err="1">
                <a:effectLst/>
                <a:latin typeface="Times New Roman" panose="02020603050405020304" pitchFamily="18" charset="0"/>
              </a:rPr>
              <a:t>tolerance</a:t>
            </a:r>
            <a:r>
              <a:rPr lang="it-IT" i="1" dirty="0">
                <a:effectLst/>
                <a:latin typeface="Times New Roman" panose="02020603050405020304" pitchFamily="18" charset="0"/>
              </a:rPr>
              <a:t>, </a:t>
            </a:r>
            <a:r>
              <a:rPr lang="it-IT" i="1" dirty="0" err="1">
                <a:effectLst/>
                <a:latin typeface="Times New Roman" panose="02020603050405020304" pitchFamily="18" charset="0"/>
              </a:rPr>
              <a:t>while</a:t>
            </a:r>
            <a:r>
              <a:rPr lang="it-IT" i="1" dirty="0">
                <a:effectLst/>
                <a:latin typeface="Times New Roman" panose="02020603050405020304" pitchFamily="18" charset="0"/>
              </a:rPr>
              <a:t> distress </a:t>
            </a:r>
            <a:r>
              <a:rPr lang="it-IT" i="1" dirty="0" err="1">
                <a:effectLst/>
                <a:latin typeface="Times New Roman" panose="02020603050405020304" pitchFamily="18" charset="0"/>
              </a:rPr>
              <a:t>was</a:t>
            </a:r>
            <a:r>
              <a:rPr lang="it-IT" i="1" dirty="0">
                <a:effectLst/>
                <a:latin typeface="Times New Roman" panose="02020603050405020304" pitchFamily="18" charset="0"/>
              </a:rPr>
              <a:t> </a:t>
            </a:r>
            <a:r>
              <a:rPr lang="it-IT" i="1" dirty="0" err="1">
                <a:effectLst/>
                <a:latin typeface="Times New Roman" panose="02020603050405020304" pitchFamily="18" charset="0"/>
              </a:rPr>
              <a:t>positively</a:t>
            </a:r>
            <a:r>
              <a:rPr lang="it-IT" i="1" dirty="0">
                <a:effectLst/>
                <a:latin typeface="Times New Roman" panose="02020603050405020304" pitchFamily="18" charset="0"/>
              </a:rPr>
              <a:t> </a:t>
            </a:r>
            <a:r>
              <a:rPr lang="it-IT" i="1" dirty="0" err="1">
                <a:effectLst/>
                <a:latin typeface="Times New Roman" panose="02020603050405020304" pitchFamily="18" charset="0"/>
              </a:rPr>
              <a:t>related</a:t>
            </a:r>
            <a:r>
              <a:rPr lang="it-IT" i="1" dirty="0">
                <a:effectLst/>
                <a:latin typeface="Times New Roman" panose="02020603050405020304" pitchFamily="18" charset="0"/>
              </a:rPr>
              <a:t> to </a:t>
            </a:r>
            <a:r>
              <a:rPr lang="it-IT" i="1" dirty="0" err="1">
                <a:effectLst/>
                <a:latin typeface="Times New Roman" panose="02020603050405020304" pitchFamily="18" charset="0"/>
              </a:rPr>
              <a:t>failure</a:t>
            </a:r>
            <a:r>
              <a:rPr lang="it-IT" i="1" dirty="0">
                <a:effectLst/>
                <a:latin typeface="Times New Roman" panose="02020603050405020304" pitchFamily="18" charset="0"/>
              </a:rPr>
              <a:t> in </a:t>
            </a:r>
            <a:r>
              <a:rPr lang="it-IT" i="1" dirty="0" err="1">
                <a:effectLst/>
                <a:latin typeface="Times New Roman" panose="02020603050405020304" pitchFamily="18" charset="0"/>
              </a:rPr>
              <a:t>role</a:t>
            </a:r>
            <a:r>
              <a:rPr lang="it-IT" i="1" dirty="0">
                <a:effectLst/>
                <a:latin typeface="Times New Roman" panose="02020603050405020304" pitchFamily="18" charset="0"/>
              </a:rPr>
              <a:t> </a:t>
            </a:r>
            <a:r>
              <a:rPr lang="it-IT" i="1" dirty="0" err="1">
                <a:effectLst/>
                <a:latin typeface="Times New Roman" panose="02020603050405020304" pitchFamily="18" charset="0"/>
              </a:rPr>
              <a:t>obligations</a:t>
            </a:r>
            <a:r>
              <a:rPr lang="it-IT" i="1" dirty="0">
                <a:effectLst/>
                <a:latin typeface="Times New Roman" panose="02020603050405020304" pitchFamily="18" charset="0"/>
              </a:rPr>
              <a:t>. </a:t>
            </a:r>
          </a:p>
          <a:p>
            <a:endParaRPr lang="it-IT" dirty="0">
              <a:effectLst/>
              <a:latin typeface="Times New Roman" panose="02020603050405020304" pitchFamily="18" charset="0"/>
            </a:endParaRPr>
          </a:p>
        </p:txBody>
      </p:sp>
      <p:sp>
        <p:nvSpPr>
          <p:cNvPr id="8" name="CasellaDiTesto 7">
            <a:extLst>
              <a:ext uri="{FF2B5EF4-FFF2-40B4-BE49-F238E27FC236}">
                <a16:creationId xmlns:a16="http://schemas.microsoft.com/office/drawing/2014/main" id="{44A87CF2-162B-85E0-8A27-187CE64F165D}"/>
              </a:ext>
            </a:extLst>
          </p:cNvPr>
          <p:cNvSpPr txBox="1"/>
          <p:nvPr/>
        </p:nvSpPr>
        <p:spPr>
          <a:xfrm>
            <a:off x="300037" y="1250962"/>
            <a:ext cx="9620250" cy="1477328"/>
          </a:xfrm>
          <a:prstGeom prst="rect">
            <a:avLst/>
          </a:prstGeom>
          <a:noFill/>
        </p:spPr>
        <p:txBody>
          <a:bodyPr wrap="square">
            <a:spAutoFit/>
          </a:bodyPr>
          <a:lstStyle/>
          <a:p>
            <a:pPr marL="285750" indent="-285750">
              <a:buFont typeface="Arial" panose="020B0604020202020204" pitchFamily="34" charset="0"/>
              <a:buChar char="•"/>
            </a:pPr>
            <a:r>
              <a:rPr lang="it-IT" dirty="0" err="1">
                <a:effectLst/>
              </a:rPr>
              <a:t>Many</a:t>
            </a:r>
            <a:r>
              <a:rPr lang="it-IT" dirty="0">
                <a:effectLst/>
              </a:rPr>
              <a:t> </a:t>
            </a:r>
            <a:r>
              <a:rPr lang="it-IT" dirty="0" err="1">
                <a:effectLst/>
              </a:rPr>
              <a:t>patients</a:t>
            </a:r>
            <a:r>
              <a:rPr lang="it-IT" dirty="0">
                <a:effectLst/>
              </a:rPr>
              <a:t> with severe </a:t>
            </a:r>
            <a:r>
              <a:rPr lang="it-IT" dirty="0" err="1">
                <a:effectLst/>
              </a:rPr>
              <a:t>obesity</a:t>
            </a:r>
            <a:r>
              <a:rPr lang="it-IT" dirty="0">
                <a:effectLst/>
              </a:rPr>
              <a:t> </a:t>
            </a:r>
            <a:r>
              <a:rPr lang="it-IT" dirty="0" err="1">
                <a:effectLst/>
              </a:rPr>
              <a:t>experience</a:t>
            </a:r>
            <a:r>
              <a:rPr lang="it-IT" dirty="0">
                <a:effectLst/>
              </a:rPr>
              <a:t> </a:t>
            </a:r>
            <a:r>
              <a:rPr lang="it-IT" dirty="0" err="1">
                <a:effectLst/>
              </a:rPr>
              <a:t>recurrent</a:t>
            </a:r>
            <a:r>
              <a:rPr lang="it-IT" dirty="0">
                <a:effectLst/>
              </a:rPr>
              <a:t> </a:t>
            </a:r>
            <a:r>
              <a:rPr lang="it-IT" dirty="0" err="1">
                <a:effectLst/>
              </a:rPr>
              <a:t>episodes</a:t>
            </a:r>
            <a:r>
              <a:rPr lang="it-IT" dirty="0">
                <a:effectLst/>
              </a:rPr>
              <a:t> of FA </a:t>
            </a:r>
            <a:r>
              <a:rPr lang="it-IT" dirty="0" err="1">
                <a:effectLst/>
              </a:rPr>
              <a:t>symptoms</a:t>
            </a:r>
            <a:r>
              <a:rPr lang="it-IT" dirty="0">
                <a:effectLst/>
              </a:rPr>
              <a:t> </a:t>
            </a:r>
            <a:r>
              <a:rPr lang="it-IT" dirty="0" err="1">
                <a:effectLst/>
              </a:rPr>
              <a:t>at</a:t>
            </a:r>
            <a:r>
              <a:rPr lang="it-IT" dirty="0">
                <a:effectLst/>
              </a:rPr>
              <a:t> the </a:t>
            </a:r>
            <a:r>
              <a:rPr lang="it-IT" dirty="0" err="1">
                <a:effectLst/>
              </a:rPr>
              <a:t>subthreshold</a:t>
            </a:r>
            <a:r>
              <a:rPr lang="it-IT" dirty="0">
                <a:effectLst/>
              </a:rPr>
              <a:t> </a:t>
            </a:r>
            <a:r>
              <a:rPr lang="it-IT" dirty="0" err="1">
                <a:effectLst/>
              </a:rPr>
              <a:t>level</a:t>
            </a:r>
            <a:r>
              <a:rPr lang="it-IT" dirty="0">
                <a:effectLst/>
              </a:rPr>
              <a:t> </a:t>
            </a:r>
            <a:endParaRPr lang="it-IT" dirty="0"/>
          </a:p>
          <a:p>
            <a:pPr marL="285750" indent="-285750">
              <a:buFont typeface="Arial" panose="020B0604020202020204" pitchFamily="34" charset="0"/>
              <a:buChar char="•"/>
            </a:pPr>
            <a:r>
              <a:rPr lang="it-IT" dirty="0">
                <a:effectLst/>
              </a:rPr>
              <a:t>FA studies </a:t>
            </a:r>
            <a:r>
              <a:rPr lang="it-IT" dirty="0" err="1">
                <a:effectLst/>
              </a:rPr>
              <a:t>used</a:t>
            </a:r>
            <a:r>
              <a:rPr lang="it-IT" dirty="0">
                <a:effectLst/>
              </a:rPr>
              <a:t> the </a:t>
            </a:r>
            <a:r>
              <a:rPr lang="it-IT" dirty="0" err="1">
                <a:effectLst/>
              </a:rPr>
              <a:t>strict</a:t>
            </a:r>
            <a:r>
              <a:rPr lang="it-IT" dirty="0">
                <a:effectLst/>
              </a:rPr>
              <a:t> </a:t>
            </a:r>
            <a:r>
              <a:rPr lang="it-IT" dirty="0" err="1">
                <a:effectLst/>
              </a:rPr>
              <a:t>classical</a:t>
            </a:r>
            <a:r>
              <a:rPr lang="it-IT" dirty="0">
                <a:effectLst/>
              </a:rPr>
              <a:t> </a:t>
            </a:r>
            <a:r>
              <a:rPr lang="it-IT" dirty="0" err="1">
                <a:effectLst/>
              </a:rPr>
              <a:t>diagnosis</a:t>
            </a:r>
            <a:r>
              <a:rPr lang="it-IT" dirty="0">
                <a:effectLst/>
              </a:rPr>
              <a:t> </a:t>
            </a:r>
            <a:r>
              <a:rPr lang="it-IT" dirty="0" err="1">
                <a:effectLst/>
              </a:rPr>
              <a:t>approach</a:t>
            </a:r>
            <a:r>
              <a:rPr lang="it-IT" dirty="0">
                <a:effectLst/>
              </a:rPr>
              <a:t> by </a:t>
            </a:r>
            <a:r>
              <a:rPr lang="it-IT" dirty="0" err="1">
                <a:effectLst/>
              </a:rPr>
              <a:t>dividing</a:t>
            </a:r>
            <a:r>
              <a:rPr lang="it-IT" dirty="0">
                <a:effectLst/>
              </a:rPr>
              <a:t> the </a:t>
            </a:r>
            <a:r>
              <a:rPr lang="it-IT" dirty="0" err="1">
                <a:effectLst/>
              </a:rPr>
              <a:t>patients</a:t>
            </a:r>
            <a:r>
              <a:rPr lang="it-IT" dirty="0">
                <a:effectLst/>
              </a:rPr>
              <a:t> </a:t>
            </a:r>
            <a:r>
              <a:rPr lang="it-IT" dirty="0" err="1">
                <a:effectLst/>
              </a:rPr>
              <a:t>into</a:t>
            </a:r>
            <a:r>
              <a:rPr lang="it-IT" dirty="0">
                <a:effectLst/>
              </a:rPr>
              <a:t> “</a:t>
            </a:r>
            <a:r>
              <a:rPr lang="it-IT" dirty="0" err="1">
                <a:effectLst/>
              </a:rPr>
              <a:t>cases</a:t>
            </a:r>
            <a:r>
              <a:rPr lang="it-IT" dirty="0">
                <a:effectLst/>
              </a:rPr>
              <a:t>” and “non-</a:t>
            </a:r>
            <a:r>
              <a:rPr lang="it-IT" dirty="0" err="1">
                <a:effectLst/>
              </a:rPr>
              <a:t>cases</a:t>
            </a:r>
            <a:r>
              <a:rPr lang="it-IT" dirty="0">
                <a:effectLst/>
              </a:rPr>
              <a:t>”, </a:t>
            </a:r>
            <a:r>
              <a:rPr lang="it-IT" dirty="0" err="1">
                <a:effectLst/>
              </a:rPr>
              <a:t>without</a:t>
            </a:r>
            <a:r>
              <a:rPr lang="it-IT" dirty="0">
                <a:effectLst/>
              </a:rPr>
              <a:t> </a:t>
            </a:r>
            <a:r>
              <a:rPr lang="it-IT" dirty="0" err="1">
                <a:effectLst/>
              </a:rPr>
              <a:t>quantifying</a:t>
            </a:r>
            <a:r>
              <a:rPr lang="it-IT" dirty="0">
                <a:effectLst/>
              </a:rPr>
              <a:t> sub-</a:t>
            </a:r>
            <a:r>
              <a:rPr lang="it-IT" dirty="0" err="1">
                <a:effectLst/>
              </a:rPr>
              <a:t>threshold</a:t>
            </a:r>
            <a:r>
              <a:rPr lang="it-IT" dirty="0">
                <a:effectLst/>
              </a:rPr>
              <a:t> </a:t>
            </a:r>
            <a:r>
              <a:rPr lang="it-IT" dirty="0" err="1">
                <a:effectLst/>
              </a:rPr>
              <a:t>symptoms</a:t>
            </a:r>
            <a:r>
              <a:rPr lang="it-IT" dirty="0">
                <a:effectLst/>
              </a:rPr>
              <a:t>, </a:t>
            </a:r>
            <a:r>
              <a:rPr lang="it-IT" dirty="0" err="1">
                <a:effectLst/>
              </a:rPr>
              <a:t>nor</a:t>
            </a:r>
            <a:r>
              <a:rPr lang="it-IT" dirty="0">
                <a:effectLst/>
              </a:rPr>
              <a:t> </a:t>
            </a:r>
            <a:r>
              <a:rPr lang="it-IT" dirty="0" err="1">
                <a:effectLst/>
              </a:rPr>
              <a:t>indicating</a:t>
            </a:r>
            <a:r>
              <a:rPr lang="it-IT" dirty="0">
                <a:effectLst/>
              </a:rPr>
              <a:t> </a:t>
            </a:r>
            <a:r>
              <a:rPr lang="it-IT" dirty="0" err="1">
                <a:effectLst/>
              </a:rPr>
              <a:t>where</a:t>
            </a:r>
            <a:r>
              <a:rPr lang="it-IT" dirty="0">
                <a:effectLst/>
              </a:rPr>
              <a:t> </a:t>
            </a:r>
            <a:r>
              <a:rPr lang="it-IT" dirty="0" err="1">
                <a:effectLst/>
              </a:rPr>
              <a:t>they</a:t>
            </a:r>
            <a:r>
              <a:rPr lang="it-IT" dirty="0">
                <a:effectLst/>
              </a:rPr>
              <a:t> stand on the “</a:t>
            </a:r>
            <a:r>
              <a:rPr lang="it-IT" dirty="0" err="1">
                <a:effectLst/>
              </a:rPr>
              <a:t>three</a:t>
            </a:r>
            <a:r>
              <a:rPr lang="it-IT" dirty="0">
                <a:effectLst/>
              </a:rPr>
              <a:t>-stage </a:t>
            </a:r>
            <a:r>
              <a:rPr lang="it-IT" dirty="0" err="1">
                <a:effectLst/>
              </a:rPr>
              <a:t>addiction</a:t>
            </a:r>
            <a:r>
              <a:rPr lang="it-IT" dirty="0">
                <a:effectLst/>
              </a:rPr>
              <a:t> </a:t>
            </a:r>
            <a:r>
              <a:rPr lang="it-IT" dirty="0" err="1">
                <a:effectLst/>
              </a:rPr>
              <a:t>cycle</a:t>
            </a:r>
            <a:r>
              <a:rPr lang="it-IT" dirty="0">
                <a:effectLst/>
              </a:rPr>
              <a:t>” </a:t>
            </a:r>
          </a:p>
        </p:txBody>
      </p:sp>
      <p:pic>
        <p:nvPicPr>
          <p:cNvPr id="1026" name="Picture 2" descr="Bevo per Dimenticare&quot; | Cos'è lo Stress da Alcool - You'Specialist">
            <a:extLst>
              <a:ext uri="{FF2B5EF4-FFF2-40B4-BE49-F238E27FC236}">
                <a16:creationId xmlns:a16="http://schemas.microsoft.com/office/drawing/2014/main" id="{DA2E3FB4-B9F5-A8C4-E1FA-2925EC3FE9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207671">
            <a:off x="9087467" y="2849788"/>
            <a:ext cx="2566370" cy="2174292"/>
          </a:xfrm>
          <a:prstGeom prst="rect">
            <a:avLst/>
          </a:prstGeom>
          <a:noFill/>
          <a:extLst>
            <a:ext uri="{909E8E84-426E-40DD-AFC4-6F175D3DCCD1}">
              <a14:hiddenFill xmlns:a14="http://schemas.microsoft.com/office/drawing/2010/main">
                <a:solidFill>
                  <a:srgbClr val="FFFFFF"/>
                </a:solidFill>
              </a14:hiddenFill>
            </a:ext>
          </a:extLst>
        </p:spPr>
      </p:pic>
      <p:sp>
        <p:nvSpPr>
          <p:cNvPr id="10" name="CasellaDiTesto 9">
            <a:extLst>
              <a:ext uri="{FF2B5EF4-FFF2-40B4-BE49-F238E27FC236}">
                <a16:creationId xmlns:a16="http://schemas.microsoft.com/office/drawing/2014/main" id="{EE24FCB2-AC68-F58E-D42C-4CC3E6097014}"/>
              </a:ext>
            </a:extLst>
          </p:cNvPr>
          <p:cNvSpPr txBox="1"/>
          <p:nvPr/>
        </p:nvSpPr>
        <p:spPr>
          <a:xfrm>
            <a:off x="130968" y="201799"/>
            <a:ext cx="9958388" cy="646331"/>
          </a:xfrm>
          <a:prstGeom prst="rect">
            <a:avLst/>
          </a:prstGeom>
          <a:noFill/>
        </p:spPr>
        <p:txBody>
          <a:bodyPr wrap="square">
            <a:spAutoFit/>
          </a:bodyPr>
          <a:lstStyle/>
          <a:p>
            <a:r>
              <a:rPr lang="it-IT" sz="3600" b="1" dirty="0"/>
              <a:t>Prevalenza sintomi FA - sotto-soglia -</a:t>
            </a:r>
          </a:p>
        </p:txBody>
      </p:sp>
      <p:sp>
        <p:nvSpPr>
          <p:cNvPr id="12" name="CasellaDiTesto 11">
            <a:extLst>
              <a:ext uri="{FF2B5EF4-FFF2-40B4-BE49-F238E27FC236}">
                <a16:creationId xmlns:a16="http://schemas.microsoft.com/office/drawing/2014/main" id="{4D1BBD3B-1ED0-B778-AD52-18BD41351EAF}"/>
              </a:ext>
            </a:extLst>
          </p:cNvPr>
          <p:cNvSpPr txBox="1"/>
          <p:nvPr/>
        </p:nvSpPr>
        <p:spPr>
          <a:xfrm>
            <a:off x="0" y="6273225"/>
            <a:ext cx="12192000" cy="584775"/>
          </a:xfrm>
          <a:prstGeom prst="rect">
            <a:avLst/>
          </a:prstGeom>
          <a:noFill/>
        </p:spPr>
        <p:txBody>
          <a:bodyPr wrap="square">
            <a:spAutoFit/>
          </a:bodyPr>
          <a:lstStyle/>
          <a:p>
            <a:pPr algn="ctr"/>
            <a:r>
              <a:rPr lang="it-IT" sz="1600" b="0" i="0" u="none" strike="noStrike" dirty="0">
                <a:solidFill>
                  <a:schemeClr val="tx1">
                    <a:lumMod val="75000"/>
                    <a:lumOff val="25000"/>
                  </a:schemeClr>
                </a:solidFill>
                <a:effectLst/>
                <a:highlight>
                  <a:srgbClr val="FFFFFF"/>
                </a:highlight>
                <a:latin typeface="BlinkMacSystemFont"/>
              </a:rPr>
              <a:t>Constant A, Som M, Val-</a:t>
            </a:r>
            <a:r>
              <a:rPr lang="it-IT" sz="1600" b="0" i="0" u="none" strike="noStrike" dirty="0" err="1">
                <a:solidFill>
                  <a:schemeClr val="tx1">
                    <a:lumMod val="75000"/>
                    <a:lumOff val="25000"/>
                  </a:schemeClr>
                </a:solidFill>
                <a:effectLst/>
                <a:highlight>
                  <a:srgbClr val="FFFFFF"/>
                </a:highlight>
                <a:latin typeface="BlinkMacSystemFont"/>
              </a:rPr>
              <a:t>Laillet</a:t>
            </a:r>
            <a:r>
              <a:rPr lang="it-IT" sz="1600" b="0" i="0" u="none" strike="noStrike" dirty="0">
                <a:solidFill>
                  <a:schemeClr val="tx1">
                    <a:lumMod val="75000"/>
                    <a:lumOff val="25000"/>
                  </a:schemeClr>
                </a:solidFill>
                <a:effectLst/>
                <a:highlight>
                  <a:srgbClr val="FFFFFF"/>
                </a:highlight>
                <a:latin typeface="BlinkMacSystemFont"/>
              </a:rPr>
              <a:t> D, </a:t>
            </a:r>
            <a:r>
              <a:rPr lang="it-IT" sz="1600" b="0" i="0" u="none" strike="noStrike" dirty="0" err="1">
                <a:solidFill>
                  <a:schemeClr val="tx1">
                    <a:lumMod val="75000"/>
                    <a:lumOff val="25000"/>
                  </a:schemeClr>
                </a:solidFill>
                <a:effectLst/>
                <a:highlight>
                  <a:srgbClr val="FFFFFF"/>
                </a:highlight>
                <a:latin typeface="BlinkMacSystemFont"/>
              </a:rPr>
              <a:t>Moirand</a:t>
            </a:r>
            <a:r>
              <a:rPr lang="it-IT" sz="1600" b="0" i="0" u="none" strike="noStrike" dirty="0">
                <a:solidFill>
                  <a:schemeClr val="tx1">
                    <a:lumMod val="75000"/>
                    <a:lumOff val="25000"/>
                  </a:schemeClr>
                </a:solidFill>
                <a:effectLst/>
                <a:highlight>
                  <a:srgbClr val="FFFFFF"/>
                </a:highlight>
                <a:latin typeface="BlinkMacSystemFont"/>
              </a:rPr>
              <a:t> </a:t>
            </a:r>
            <a:r>
              <a:rPr lang="it-IT" sz="1600" b="0" i="0" u="none" strike="noStrike" dirty="0" err="1">
                <a:solidFill>
                  <a:schemeClr val="tx1">
                    <a:lumMod val="75000"/>
                    <a:lumOff val="25000"/>
                  </a:schemeClr>
                </a:solidFill>
                <a:effectLst/>
                <a:highlight>
                  <a:srgbClr val="FFFFFF"/>
                </a:highlight>
                <a:latin typeface="BlinkMacSystemFont"/>
              </a:rPr>
              <a:t>R</a:t>
            </a:r>
            <a:r>
              <a:rPr lang="it-IT" sz="1600" b="0" i="0" u="none" strike="noStrike" dirty="0">
                <a:solidFill>
                  <a:schemeClr val="tx1">
                    <a:lumMod val="75000"/>
                    <a:lumOff val="25000"/>
                  </a:schemeClr>
                </a:solidFill>
                <a:effectLst/>
                <a:highlight>
                  <a:srgbClr val="FFFFFF"/>
                </a:highlight>
                <a:latin typeface="BlinkMacSystemFont"/>
              </a:rPr>
              <a:t>, Thibault </a:t>
            </a:r>
            <a:r>
              <a:rPr lang="it-IT" sz="1600" b="0" i="0" u="none" strike="noStrike" dirty="0" err="1">
                <a:solidFill>
                  <a:schemeClr val="tx1">
                    <a:lumMod val="75000"/>
                    <a:lumOff val="25000"/>
                  </a:schemeClr>
                </a:solidFill>
                <a:effectLst/>
                <a:highlight>
                  <a:srgbClr val="FFFFFF"/>
                </a:highlight>
                <a:latin typeface="BlinkMacSystemFont"/>
              </a:rPr>
              <a:t>R</a:t>
            </a:r>
            <a:r>
              <a:rPr lang="it-IT" sz="1600" b="0" i="0" u="none" strike="noStrike" dirty="0">
                <a:solidFill>
                  <a:schemeClr val="tx1">
                    <a:lumMod val="75000"/>
                    <a:lumOff val="25000"/>
                  </a:schemeClr>
                </a:solidFill>
                <a:effectLst/>
                <a:highlight>
                  <a:srgbClr val="FFFFFF"/>
                </a:highlight>
                <a:latin typeface="BlinkMacSystemFont"/>
              </a:rPr>
              <a:t>. </a:t>
            </a:r>
            <a:r>
              <a:rPr lang="it-IT" sz="1600" b="0" i="0" u="none" strike="noStrike" dirty="0" err="1">
                <a:solidFill>
                  <a:schemeClr val="tx1">
                    <a:lumMod val="75000"/>
                    <a:lumOff val="25000"/>
                  </a:schemeClr>
                </a:solidFill>
                <a:effectLst/>
                <a:highlight>
                  <a:srgbClr val="FFFFFF"/>
                </a:highlight>
                <a:latin typeface="BlinkMacSystemFont"/>
              </a:rPr>
              <a:t>Exploring</a:t>
            </a:r>
            <a:r>
              <a:rPr lang="it-IT" sz="1600" b="0" i="0" u="none" strike="noStrike" dirty="0">
                <a:solidFill>
                  <a:schemeClr val="tx1">
                    <a:lumMod val="75000"/>
                    <a:lumOff val="25000"/>
                  </a:schemeClr>
                </a:solidFill>
                <a:effectLst/>
                <a:highlight>
                  <a:srgbClr val="FFFFFF"/>
                </a:highlight>
                <a:latin typeface="BlinkMacSystemFont"/>
              </a:rPr>
              <a:t> sub-</a:t>
            </a:r>
            <a:r>
              <a:rPr lang="it-IT" sz="1600" b="0" i="0" u="none" strike="noStrike" dirty="0" err="1">
                <a:solidFill>
                  <a:schemeClr val="tx1">
                    <a:lumMod val="75000"/>
                    <a:lumOff val="25000"/>
                  </a:schemeClr>
                </a:solidFill>
                <a:effectLst/>
                <a:highlight>
                  <a:srgbClr val="FFFFFF"/>
                </a:highlight>
                <a:latin typeface="BlinkMacSystemFont"/>
              </a:rPr>
              <a:t>threshold</a:t>
            </a:r>
            <a:r>
              <a:rPr lang="it-IT" sz="1600" b="0" i="0" u="none" strike="noStrike" dirty="0">
                <a:solidFill>
                  <a:schemeClr val="tx1">
                    <a:lumMod val="75000"/>
                    <a:lumOff val="25000"/>
                  </a:schemeClr>
                </a:solidFill>
                <a:effectLst/>
                <a:highlight>
                  <a:srgbClr val="FFFFFF"/>
                </a:highlight>
                <a:latin typeface="BlinkMacSystemFont"/>
              </a:rPr>
              <a:t> food </a:t>
            </a:r>
            <a:r>
              <a:rPr lang="it-IT" sz="1600" b="0" i="0" u="none" strike="noStrike" dirty="0" err="1">
                <a:solidFill>
                  <a:schemeClr val="tx1">
                    <a:lumMod val="75000"/>
                    <a:lumOff val="25000"/>
                  </a:schemeClr>
                </a:solidFill>
                <a:effectLst/>
                <a:highlight>
                  <a:srgbClr val="FFFFFF"/>
                </a:highlight>
                <a:latin typeface="BlinkMacSystemFont"/>
              </a:rPr>
              <a:t>addiction</a:t>
            </a:r>
            <a:r>
              <a:rPr lang="it-IT" sz="1600" b="0" i="0" u="none" strike="noStrike" dirty="0">
                <a:solidFill>
                  <a:schemeClr val="tx1">
                    <a:lumMod val="75000"/>
                    <a:lumOff val="25000"/>
                  </a:schemeClr>
                </a:solidFill>
                <a:effectLst/>
                <a:highlight>
                  <a:srgbClr val="FFFFFF"/>
                </a:highlight>
                <a:latin typeface="BlinkMacSystemFont"/>
              </a:rPr>
              <a:t> in </a:t>
            </a:r>
            <a:r>
              <a:rPr lang="it-IT" sz="1600" b="0" i="0" u="none" strike="noStrike" dirty="0" err="1">
                <a:solidFill>
                  <a:schemeClr val="tx1">
                    <a:lumMod val="75000"/>
                    <a:lumOff val="25000"/>
                  </a:schemeClr>
                </a:solidFill>
                <a:effectLst/>
                <a:highlight>
                  <a:srgbClr val="FFFFFF"/>
                </a:highlight>
                <a:latin typeface="BlinkMacSystemFont"/>
              </a:rPr>
              <a:t>adult</a:t>
            </a:r>
            <a:r>
              <a:rPr lang="it-IT" sz="1600" b="0" i="0" u="none" strike="noStrike" dirty="0">
                <a:solidFill>
                  <a:schemeClr val="tx1">
                    <a:lumMod val="75000"/>
                    <a:lumOff val="25000"/>
                  </a:schemeClr>
                </a:solidFill>
                <a:effectLst/>
                <a:highlight>
                  <a:srgbClr val="FFFFFF"/>
                </a:highlight>
                <a:latin typeface="BlinkMacSystemFont"/>
              </a:rPr>
              <a:t> </a:t>
            </a:r>
            <a:r>
              <a:rPr lang="it-IT" sz="1600" b="0" i="0" u="none" strike="noStrike" dirty="0" err="1">
                <a:solidFill>
                  <a:schemeClr val="tx1">
                    <a:lumMod val="75000"/>
                    <a:lumOff val="25000"/>
                  </a:schemeClr>
                </a:solidFill>
                <a:effectLst/>
                <a:highlight>
                  <a:srgbClr val="FFFFFF"/>
                </a:highlight>
                <a:latin typeface="BlinkMacSystemFont"/>
              </a:rPr>
              <a:t>patients</a:t>
            </a:r>
            <a:r>
              <a:rPr lang="it-IT" sz="1600" b="0" i="0" u="none" strike="noStrike" dirty="0">
                <a:solidFill>
                  <a:schemeClr val="tx1">
                    <a:lumMod val="75000"/>
                    <a:lumOff val="25000"/>
                  </a:schemeClr>
                </a:solidFill>
                <a:effectLst/>
                <a:highlight>
                  <a:srgbClr val="FFFFFF"/>
                </a:highlight>
                <a:latin typeface="BlinkMacSystemFont"/>
              </a:rPr>
              <a:t> with severe </a:t>
            </a:r>
            <a:r>
              <a:rPr lang="it-IT" sz="1600" b="0" i="0" u="none" strike="noStrike" dirty="0" err="1">
                <a:solidFill>
                  <a:schemeClr val="tx1">
                    <a:lumMod val="75000"/>
                    <a:lumOff val="25000"/>
                  </a:schemeClr>
                </a:solidFill>
                <a:effectLst/>
                <a:highlight>
                  <a:srgbClr val="FFFFFF"/>
                </a:highlight>
                <a:latin typeface="BlinkMacSystemFont"/>
              </a:rPr>
              <a:t>obesity</a:t>
            </a:r>
            <a:r>
              <a:rPr lang="it-IT" sz="1600" b="0" i="0" u="none" strike="noStrike" dirty="0">
                <a:solidFill>
                  <a:schemeClr val="tx1">
                    <a:lumMod val="75000"/>
                    <a:lumOff val="25000"/>
                  </a:schemeClr>
                </a:solidFill>
                <a:effectLst/>
                <a:highlight>
                  <a:srgbClr val="FFFFFF"/>
                </a:highlight>
                <a:latin typeface="BlinkMacSystemFont"/>
              </a:rPr>
              <a:t>: a cross-</a:t>
            </a:r>
            <a:r>
              <a:rPr lang="it-IT" sz="1600" b="0" i="0" u="none" strike="noStrike" dirty="0" err="1">
                <a:solidFill>
                  <a:schemeClr val="tx1">
                    <a:lumMod val="75000"/>
                    <a:lumOff val="25000"/>
                  </a:schemeClr>
                </a:solidFill>
                <a:effectLst/>
                <a:highlight>
                  <a:srgbClr val="FFFFFF"/>
                </a:highlight>
                <a:latin typeface="BlinkMacSystemFont"/>
              </a:rPr>
              <a:t>sectional</a:t>
            </a:r>
            <a:r>
              <a:rPr lang="it-IT" sz="1600" b="0" i="0" u="none" strike="noStrike" dirty="0">
                <a:solidFill>
                  <a:schemeClr val="tx1">
                    <a:lumMod val="75000"/>
                    <a:lumOff val="25000"/>
                  </a:schemeClr>
                </a:solidFill>
                <a:effectLst/>
                <a:highlight>
                  <a:srgbClr val="FFFFFF"/>
                </a:highlight>
                <a:latin typeface="BlinkMacSystemFont"/>
              </a:rPr>
              <a:t> </a:t>
            </a:r>
            <a:r>
              <a:rPr lang="it-IT" sz="1600" b="0" i="0" u="none" strike="noStrike" dirty="0" err="1">
                <a:solidFill>
                  <a:schemeClr val="tx1">
                    <a:lumMod val="75000"/>
                    <a:lumOff val="25000"/>
                  </a:schemeClr>
                </a:solidFill>
                <a:effectLst/>
                <a:highlight>
                  <a:srgbClr val="FFFFFF"/>
                </a:highlight>
                <a:latin typeface="BlinkMacSystemFont"/>
              </a:rPr>
              <a:t>analysis</a:t>
            </a:r>
            <a:r>
              <a:rPr lang="it-IT" sz="1600" b="0" i="0" u="none" strike="noStrike" dirty="0">
                <a:solidFill>
                  <a:schemeClr val="tx1">
                    <a:lumMod val="75000"/>
                    <a:lumOff val="25000"/>
                  </a:schemeClr>
                </a:solidFill>
                <a:effectLst/>
                <a:highlight>
                  <a:srgbClr val="FFFFFF"/>
                </a:highlight>
                <a:latin typeface="BlinkMacSystemFont"/>
              </a:rPr>
              <a:t>. </a:t>
            </a:r>
            <a:r>
              <a:rPr lang="it-IT" sz="1600" b="0" i="0" u="none" strike="noStrike" dirty="0" err="1">
                <a:solidFill>
                  <a:schemeClr val="tx1">
                    <a:lumMod val="75000"/>
                    <a:lumOff val="25000"/>
                  </a:schemeClr>
                </a:solidFill>
                <a:effectLst/>
                <a:highlight>
                  <a:srgbClr val="FFFFFF"/>
                </a:highlight>
                <a:latin typeface="BlinkMacSystemFont"/>
              </a:rPr>
              <a:t>J</a:t>
            </a:r>
            <a:r>
              <a:rPr lang="it-IT" sz="1600" b="0" i="0" u="none" strike="noStrike" dirty="0">
                <a:solidFill>
                  <a:schemeClr val="tx1">
                    <a:lumMod val="75000"/>
                    <a:lumOff val="25000"/>
                  </a:schemeClr>
                </a:solidFill>
                <a:effectLst/>
                <a:highlight>
                  <a:srgbClr val="FFFFFF"/>
                </a:highlight>
                <a:latin typeface="BlinkMacSystemFont"/>
              </a:rPr>
              <a:t> </a:t>
            </a:r>
            <a:r>
              <a:rPr lang="it-IT" sz="1600" b="0" i="0" u="none" strike="noStrike" dirty="0" err="1">
                <a:solidFill>
                  <a:schemeClr val="tx1">
                    <a:lumMod val="75000"/>
                    <a:lumOff val="25000"/>
                  </a:schemeClr>
                </a:solidFill>
                <a:effectLst/>
                <a:highlight>
                  <a:srgbClr val="FFFFFF"/>
                </a:highlight>
                <a:latin typeface="BlinkMacSystemFont"/>
              </a:rPr>
              <a:t>Addict</a:t>
            </a:r>
            <a:r>
              <a:rPr lang="it-IT" sz="1600" b="0" i="0" u="none" strike="noStrike" dirty="0">
                <a:solidFill>
                  <a:schemeClr val="tx1">
                    <a:lumMod val="75000"/>
                    <a:lumOff val="25000"/>
                  </a:schemeClr>
                </a:solidFill>
                <a:effectLst/>
                <a:highlight>
                  <a:srgbClr val="FFFFFF"/>
                </a:highlight>
                <a:latin typeface="BlinkMacSystemFont"/>
              </a:rPr>
              <a:t> </a:t>
            </a:r>
            <a:r>
              <a:rPr lang="it-IT" sz="1600" b="0" i="0" u="none" strike="noStrike" dirty="0" err="1">
                <a:solidFill>
                  <a:schemeClr val="tx1">
                    <a:lumMod val="75000"/>
                    <a:lumOff val="25000"/>
                  </a:schemeClr>
                </a:solidFill>
                <a:effectLst/>
                <a:highlight>
                  <a:srgbClr val="FFFFFF"/>
                </a:highlight>
                <a:latin typeface="BlinkMacSystemFont"/>
              </a:rPr>
              <a:t>Dis</a:t>
            </a:r>
            <a:r>
              <a:rPr lang="it-IT" sz="1600" b="0" i="0" u="none" strike="noStrike" dirty="0">
                <a:solidFill>
                  <a:schemeClr val="tx1">
                    <a:lumMod val="75000"/>
                    <a:lumOff val="25000"/>
                  </a:schemeClr>
                </a:solidFill>
                <a:effectLst/>
                <a:highlight>
                  <a:srgbClr val="FFFFFF"/>
                </a:highlight>
                <a:latin typeface="BlinkMacSystemFont"/>
              </a:rPr>
              <a:t>. 2025 Jan-Mar;43(1):52-58. </a:t>
            </a:r>
            <a:r>
              <a:rPr lang="it-IT" sz="1600" b="0" i="0" u="none" strike="noStrike" dirty="0" err="1">
                <a:solidFill>
                  <a:schemeClr val="tx1">
                    <a:lumMod val="75000"/>
                    <a:lumOff val="25000"/>
                  </a:schemeClr>
                </a:solidFill>
                <a:effectLst/>
                <a:highlight>
                  <a:srgbClr val="FFFFFF"/>
                </a:highlight>
                <a:latin typeface="BlinkMacSystemFont"/>
              </a:rPr>
              <a:t>doi</a:t>
            </a:r>
            <a:r>
              <a:rPr lang="it-IT" sz="1600" b="0" i="0" u="none" strike="noStrike" dirty="0">
                <a:solidFill>
                  <a:schemeClr val="tx1">
                    <a:lumMod val="75000"/>
                    <a:lumOff val="25000"/>
                  </a:schemeClr>
                </a:solidFill>
                <a:effectLst/>
                <a:highlight>
                  <a:srgbClr val="FFFFFF"/>
                </a:highlight>
                <a:latin typeface="BlinkMacSystemFont"/>
              </a:rPr>
              <a:t>: 10.1080/10550887.2024.2327721. </a:t>
            </a:r>
            <a:endParaRPr lang="it-IT" sz="1600" dirty="0">
              <a:solidFill>
                <a:schemeClr val="tx1">
                  <a:lumMod val="75000"/>
                  <a:lumOff val="25000"/>
                </a:schemeClr>
              </a:solidFill>
            </a:endParaRPr>
          </a:p>
        </p:txBody>
      </p:sp>
    </p:spTree>
    <p:extLst>
      <p:ext uri="{BB962C8B-B14F-4D97-AF65-F5344CB8AC3E}">
        <p14:creationId xmlns:p14="http://schemas.microsoft.com/office/powerpoint/2010/main" val="4211364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07A52664-6921-4EB8-88BD-49A8ED5B4CD4}"/>
              </a:ext>
            </a:extLst>
          </p:cNvPr>
          <p:cNvPicPr>
            <a:picLocks noChangeAspect="1"/>
          </p:cNvPicPr>
          <p:nvPr/>
        </p:nvPicPr>
        <p:blipFill>
          <a:blip r:embed="rId2">
            <a:duotone>
              <a:prstClr val="black"/>
              <a:prstClr val="white"/>
            </a:duotone>
          </a:blip>
          <a:stretch>
            <a:fillRect/>
          </a:stretch>
        </p:blipFill>
        <p:spPr>
          <a:xfrm>
            <a:off x="142621" y="200025"/>
            <a:ext cx="6338328" cy="919057"/>
          </a:xfrm>
          <a:prstGeom prst="rect">
            <a:avLst/>
          </a:prstGeom>
        </p:spPr>
      </p:pic>
      <p:pic>
        <p:nvPicPr>
          <p:cNvPr id="9" name="Immagine 8" descr="Senza titolo.tiff"/>
          <p:cNvPicPr>
            <a:picLocks noChangeAspect="1"/>
          </p:cNvPicPr>
          <p:nvPr/>
        </p:nvPicPr>
        <p:blipFill rotWithShape="1">
          <a:blip r:embed="rId3">
            <a:duotone>
              <a:prstClr val="black"/>
              <a:prstClr val="white"/>
            </a:duotone>
            <a:extLst>
              <a:ext uri="{28A0092B-C50C-407E-A947-70E740481C1C}">
                <a14:useLocalDpi xmlns:a14="http://schemas.microsoft.com/office/drawing/2010/main" val="0"/>
              </a:ext>
            </a:extLst>
          </a:blip>
          <a:srcRect l="523" r="17414" b="3"/>
          <a:stretch/>
        </p:blipFill>
        <p:spPr>
          <a:xfrm>
            <a:off x="6508090" y="609839"/>
            <a:ext cx="4349226" cy="6048136"/>
          </a:xfrm>
          <a:prstGeom prst="rect">
            <a:avLst/>
          </a:prstGeom>
        </p:spPr>
      </p:pic>
      <p:pic>
        <p:nvPicPr>
          <p:cNvPr id="5" name="Immagine 4">
            <a:extLst>
              <a:ext uri="{FF2B5EF4-FFF2-40B4-BE49-F238E27FC236}">
                <a16:creationId xmlns:a16="http://schemas.microsoft.com/office/drawing/2014/main" id="{575145A0-C7A6-95EE-3B72-16B01AE1E825}"/>
              </a:ext>
            </a:extLst>
          </p:cNvPr>
          <p:cNvPicPr>
            <a:picLocks noChangeAspect="1"/>
          </p:cNvPicPr>
          <p:nvPr/>
        </p:nvPicPr>
        <p:blipFill>
          <a:blip r:embed="rId4"/>
          <a:stretch>
            <a:fillRect/>
          </a:stretch>
        </p:blipFill>
        <p:spPr>
          <a:xfrm>
            <a:off x="242187" y="1319107"/>
            <a:ext cx="4666880" cy="386225"/>
          </a:xfrm>
          <a:prstGeom prst="rect">
            <a:avLst/>
          </a:prstGeom>
        </p:spPr>
      </p:pic>
      <p:sp>
        <p:nvSpPr>
          <p:cNvPr id="8" name="CasellaDiTesto 7">
            <a:extLst>
              <a:ext uri="{FF2B5EF4-FFF2-40B4-BE49-F238E27FC236}">
                <a16:creationId xmlns:a16="http://schemas.microsoft.com/office/drawing/2014/main" id="{94C98000-7B8E-DA48-50C7-B51F79B013A0}"/>
              </a:ext>
            </a:extLst>
          </p:cNvPr>
          <p:cNvSpPr txBox="1"/>
          <p:nvPr/>
        </p:nvSpPr>
        <p:spPr>
          <a:xfrm>
            <a:off x="678567" y="2690858"/>
            <a:ext cx="3550533" cy="286232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1" u="none" strike="noStrike" kern="1200" cap="none" spc="100" normalizeH="0" baseline="0" noProof="0" dirty="0">
                <a:ln>
                  <a:noFill/>
                </a:ln>
                <a:solidFill>
                  <a:prstClr val="black"/>
                </a:solidFill>
                <a:effectLst/>
                <a:uLnTx/>
                <a:uFillTx/>
                <a:latin typeface="Calibri" panose="020F0502020204030204"/>
                <a:ea typeface="+mn-ea"/>
                <a:cs typeface="+mn-cs"/>
              </a:rPr>
              <a:t>No </a:t>
            </a:r>
            <a:r>
              <a:rPr kumimoji="0" lang="it-IT" sz="1800" b="0" i="1" u="none" strike="noStrike" kern="1200" cap="none" spc="100" normalizeH="0" baseline="0" noProof="0" dirty="0" err="1">
                <a:ln>
                  <a:noFill/>
                </a:ln>
                <a:solidFill>
                  <a:prstClr val="black"/>
                </a:solidFill>
                <a:effectLst/>
                <a:uLnTx/>
                <a:uFillTx/>
                <a:latin typeface="Calibri" panose="020F0502020204030204"/>
                <a:ea typeface="+mn-ea"/>
                <a:cs typeface="+mn-cs"/>
              </a:rPr>
              <a:t>differences</a:t>
            </a:r>
            <a:r>
              <a:rPr kumimoji="0" lang="it-IT" sz="1800" b="0" i="1" u="none" strike="noStrike" kern="1200" cap="none" spc="100" normalizeH="0" baseline="0" noProof="0" dirty="0">
                <a:ln>
                  <a:noFill/>
                </a:ln>
                <a:solidFill>
                  <a:prstClr val="black"/>
                </a:solidFill>
                <a:effectLst/>
                <a:uLnTx/>
                <a:uFillTx/>
                <a:latin typeface="Calibri" panose="020F0502020204030204"/>
                <a:ea typeface="+mn-ea"/>
                <a:cs typeface="+mn-cs"/>
              </a:rPr>
              <a:t> </a:t>
            </a:r>
            <a:r>
              <a:rPr kumimoji="0" lang="it-IT" sz="1800" b="0" i="1" u="none" strike="noStrike" kern="1200" cap="none" spc="100" normalizeH="0" baseline="0" noProof="0" dirty="0" err="1">
                <a:ln>
                  <a:noFill/>
                </a:ln>
                <a:solidFill>
                  <a:prstClr val="black"/>
                </a:solidFill>
                <a:effectLst/>
                <a:uLnTx/>
                <a:uFillTx/>
                <a:latin typeface="Calibri" panose="020F0502020204030204"/>
                <a:ea typeface="+mn-ea"/>
                <a:cs typeface="+mn-cs"/>
              </a:rPr>
              <a:t>emerged</a:t>
            </a:r>
            <a:r>
              <a:rPr kumimoji="0" lang="it-IT" sz="1800" b="0" i="1" u="none" strike="noStrike" kern="1200" cap="none" spc="100" normalizeH="0" baseline="0" noProof="0" dirty="0">
                <a:ln>
                  <a:noFill/>
                </a:ln>
                <a:solidFill>
                  <a:prstClr val="black"/>
                </a:solidFill>
                <a:effectLst/>
                <a:uLnTx/>
                <a:uFillTx/>
                <a:latin typeface="Calibri" panose="020F0502020204030204"/>
                <a:ea typeface="+mn-ea"/>
                <a:cs typeface="+mn-cs"/>
              </a:rPr>
              <a:t> in </a:t>
            </a:r>
            <a:r>
              <a:rPr kumimoji="0" lang="it-IT" sz="1800" b="0" i="1" u="none" strike="noStrike" kern="1200" cap="none" spc="100" normalizeH="0" baseline="0" noProof="0" dirty="0" err="1">
                <a:ln>
                  <a:noFill/>
                </a:ln>
                <a:solidFill>
                  <a:prstClr val="black"/>
                </a:solidFill>
                <a:effectLst/>
                <a:uLnTx/>
                <a:uFillTx/>
                <a:latin typeface="Calibri" panose="020F0502020204030204"/>
                <a:ea typeface="+mn-ea"/>
                <a:cs typeface="+mn-cs"/>
              </a:rPr>
              <a:t>terms</a:t>
            </a:r>
            <a:r>
              <a:rPr kumimoji="0" lang="it-IT" sz="1800" b="0" i="1" u="none" strike="noStrike" kern="1200" cap="none" spc="100" normalizeH="0" baseline="0" noProof="0" dirty="0">
                <a:ln>
                  <a:noFill/>
                </a:ln>
                <a:solidFill>
                  <a:prstClr val="black"/>
                </a:solidFill>
                <a:effectLst/>
                <a:uLnTx/>
                <a:uFillTx/>
                <a:latin typeface="Calibri" panose="020F0502020204030204"/>
                <a:ea typeface="+mn-ea"/>
                <a:cs typeface="+mn-cs"/>
              </a:rPr>
              <a:t> of </a:t>
            </a:r>
            <a:r>
              <a:rPr kumimoji="0" lang="it-IT" sz="1800" b="0" i="1" u="none" strike="noStrike" kern="1200" cap="none" spc="100" normalizeH="0" baseline="0" noProof="0" dirty="0" err="1">
                <a:ln>
                  <a:noFill/>
                </a:ln>
                <a:solidFill>
                  <a:prstClr val="black"/>
                </a:solidFill>
                <a:effectLst/>
                <a:uLnTx/>
                <a:uFillTx/>
                <a:latin typeface="Calibri" panose="020F0502020204030204"/>
                <a:ea typeface="+mn-ea"/>
                <a:cs typeface="+mn-cs"/>
              </a:rPr>
              <a:t>prevalence</a:t>
            </a:r>
            <a:r>
              <a:rPr kumimoji="0" lang="it-IT" sz="1800" b="0" i="1" u="none" strike="noStrike" kern="1200" cap="none" spc="100" normalizeH="0" baseline="0" noProof="0" dirty="0">
                <a:ln>
                  <a:noFill/>
                </a:ln>
                <a:solidFill>
                  <a:prstClr val="black"/>
                </a:solidFill>
                <a:effectLst/>
                <a:uLnTx/>
                <a:uFillTx/>
                <a:latin typeface="Calibri" panose="020F0502020204030204"/>
                <a:ea typeface="+mn-ea"/>
                <a:cs typeface="+mn-cs"/>
              </a:rPr>
              <a:t> of FA, degree of BE, co-</a:t>
            </a:r>
            <a:r>
              <a:rPr kumimoji="0" lang="it-IT" sz="1800" b="0" i="1" u="none" strike="noStrike" kern="1200" cap="none" spc="100" normalizeH="0" baseline="0" noProof="0" dirty="0" err="1">
                <a:ln>
                  <a:noFill/>
                </a:ln>
                <a:solidFill>
                  <a:prstClr val="black"/>
                </a:solidFill>
                <a:effectLst/>
                <a:uLnTx/>
                <a:uFillTx/>
                <a:latin typeface="Calibri" panose="020F0502020204030204"/>
                <a:ea typeface="+mn-ea"/>
                <a:cs typeface="+mn-cs"/>
              </a:rPr>
              <a:t>occurrence</a:t>
            </a:r>
            <a:r>
              <a:rPr kumimoji="0" lang="it-IT" sz="1800" b="0" i="1" u="none" strike="noStrike" kern="1200" cap="none" spc="100" normalizeH="0" baseline="0" noProof="0" dirty="0">
                <a:ln>
                  <a:noFill/>
                </a:ln>
                <a:solidFill>
                  <a:prstClr val="black"/>
                </a:solidFill>
                <a:effectLst/>
                <a:uLnTx/>
                <a:uFillTx/>
                <a:latin typeface="Calibri" panose="020F0502020204030204"/>
                <a:ea typeface="+mn-ea"/>
                <a:cs typeface="+mn-cs"/>
              </a:rPr>
              <a:t> of FA and BE, and  Global </a:t>
            </a:r>
            <a:r>
              <a:rPr kumimoji="0" lang="it-IT" sz="1800" b="0" i="1" u="none" strike="noStrike" kern="1200" cap="none" spc="100" normalizeH="0" baseline="0" noProof="0" dirty="0" err="1">
                <a:ln>
                  <a:noFill/>
                </a:ln>
                <a:solidFill>
                  <a:prstClr val="black"/>
                </a:solidFill>
                <a:effectLst/>
                <a:uLnTx/>
                <a:uFillTx/>
                <a:latin typeface="Calibri" panose="020F0502020204030204"/>
                <a:ea typeface="+mn-ea"/>
                <a:cs typeface="+mn-cs"/>
              </a:rPr>
              <a:t>Severity</a:t>
            </a:r>
            <a:r>
              <a:rPr kumimoji="0" lang="it-IT" sz="1800" b="0" i="1" u="none" strike="noStrike" kern="1200" cap="none" spc="100" normalizeH="0" baseline="0" noProof="0" dirty="0">
                <a:ln>
                  <a:noFill/>
                </a:ln>
                <a:solidFill>
                  <a:prstClr val="black"/>
                </a:solidFill>
                <a:effectLst/>
                <a:uLnTx/>
                <a:uFillTx/>
                <a:latin typeface="Calibri" panose="020F0502020204030204"/>
                <a:ea typeface="+mn-ea"/>
                <a:cs typeface="+mn-cs"/>
              </a:rPr>
              <a:t> Index scores. </a:t>
            </a:r>
            <a:r>
              <a:rPr kumimoji="0" lang="it-IT" sz="1800" b="1" i="1" u="none" strike="noStrike" kern="1200" cap="none" spc="100" normalizeH="0" baseline="0" noProof="0" dirty="0">
                <a:ln>
                  <a:noFill/>
                </a:ln>
                <a:solidFill>
                  <a:prstClr val="black"/>
                </a:solidFill>
                <a:effectLst/>
                <a:uLnTx/>
                <a:uFillTx/>
                <a:latin typeface="Calibri" panose="020F0502020204030204"/>
                <a:ea typeface="+mn-ea"/>
                <a:cs typeface="+mn-cs"/>
              </a:rPr>
              <a:t>The BS group </a:t>
            </a:r>
            <a:r>
              <a:rPr kumimoji="0" lang="it-IT" sz="1800" b="1" i="1" u="none" strike="noStrike" kern="1200" cap="none" spc="100" normalizeH="0" baseline="0" noProof="0" dirty="0" err="1">
                <a:ln>
                  <a:noFill/>
                </a:ln>
                <a:solidFill>
                  <a:prstClr val="black"/>
                </a:solidFill>
                <a:effectLst/>
                <a:uLnTx/>
                <a:uFillTx/>
                <a:latin typeface="Calibri" panose="020F0502020204030204"/>
                <a:ea typeface="+mn-ea"/>
                <a:cs typeface="+mn-cs"/>
              </a:rPr>
              <a:t>showed</a:t>
            </a:r>
            <a:r>
              <a:rPr kumimoji="0" lang="it-IT" sz="1800" b="1" i="1" u="none" strike="noStrike" kern="1200" cap="none" spc="100" normalizeH="0" baseline="0" noProof="0" dirty="0">
                <a:ln>
                  <a:noFill/>
                </a:ln>
                <a:solidFill>
                  <a:prstClr val="black"/>
                </a:solidFill>
                <a:effectLst/>
                <a:uLnTx/>
                <a:uFillTx/>
                <a:latin typeface="Calibri" panose="020F0502020204030204"/>
                <a:ea typeface="+mn-ea"/>
                <a:cs typeface="+mn-cs"/>
              </a:rPr>
              <a:t> </a:t>
            </a:r>
            <a:r>
              <a:rPr kumimoji="0" lang="it-IT" sz="1800" b="1" i="1" u="none" strike="noStrike" kern="1200" cap="none" spc="100" normalizeH="0" baseline="0" noProof="0" dirty="0" err="1">
                <a:ln>
                  <a:noFill/>
                </a:ln>
                <a:solidFill>
                  <a:prstClr val="black"/>
                </a:solidFill>
                <a:effectLst/>
                <a:uLnTx/>
                <a:uFillTx/>
                <a:latin typeface="Calibri" panose="020F0502020204030204"/>
                <a:ea typeface="+mn-ea"/>
                <a:cs typeface="+mn-cs"/>
              </a:rPr>
              <a:t>higher</a:t>
            </a:r>
            <a:r>
              <a:rPr kumimoji="0" lang="it-IT" sz="1800" b="1" i="1" u="none" strike="noStrike" kern="1200" cap="none" spc="100" normalizeH="0" baseline="0" noProof="0" dirty="0">
                <a:ln>
                  <a:noFill/>
                </a:ln>
                <a:solidFill>
                  <a:prstClr val="black"/>
                </a:solidFill>
                <a:effectLst/>
                <a:uLnTx/>
                <a:uFillTx/>
                <a:latin typeface="Calibri" panose="020F0502020204030204"/>
                <a:ea typeface="+mn-ea"/>
                <a:cs typeface="+mn-cs"/>
              </a:rPr>
              <a:t> BMI (</a:t>
            </a:r>
            <a:r>
              <a:rPr kumimoji="0" lang="it-IT" sz="1800" b="1" i="1" u="none" strike="noStrike" kern="1200" cap="none" spc="100" normalizeH="0" baseline="0" noProof="0" dirty="0" err="1">
                <a:ln>
                  <a:noFill/>
                </a:ln>
                <a:solidFill>
                  <a:prstClr val="black"/>
                </a:solidFill>
                <a:effectLst/>
                <a:uLnTx/>
                <a:uFillTx/>
                <a:latin typeface="Calibri" panose="020F0502020204030204"/>
                <a:ea typeface="+mn-ea"/>
                <a:cs typeface="+mn-cs"/>
              </a:rPr>
              <a:t>p</a:t>
            </a:r>
            <a:r>
              <a:rPr kumimoji="0" lang="it-IT" sz="1800" b="1" i="1" u="none" strike="noStrike" kern="1200" cap="none" spc="100" normalizeH="0" baseline="0" noProof="0" dirty="0">
                <a:ln>
                  <a:noFill/>
                </a:ln>
                <a:solidFill>
                  <a:prstClr val="black"/>
                </a:solidFill>
                <a:effectLst/>
                <a:uLnTx/>
                <a:uFillTx/>
                <a:latin typeface="Calibri" panose="020F0502020204030204"/>
                <a:ea typeface="+mn-ea"/>
                <a:cs typeface="+mn-cs"/>
              </a:rPr>
              <a:t> &lt; 0.001), food </a:t>
            </a:r>
            <a:r>
              <a:rPr kumimoji="0" lang="it-IT" sz="1800" b="1" i="1" u="none" strike="noStrike" kern="1200" cap="none" spc="100" normalizeH="0" baseline="0" noProof="0" dirty="0" err="1">
                <a:ln>
                  <a:noFill/>
                </a:ln>
                <a:solidFill>
                  <a:prstClr val="black"/>
                </a:solidFill>
                <a:effectLst/>
                <a:uLnTx/>
                <a:uFillTx/>
                <a:latin typeface="Calibri" panose="020F0502020204030204"/>
                <a:ea typeface="+mn-ea"/>
                <a:cs typeface="+mn-cs"/>
              </a:rPr>
              <a:t>consumed</a:t>
            </a:r>
            <a:r>
              <a:rPr kumimoji="0" lang="it-IT" sz="1800" b="1" i="1" u="none" strike="noStrike" kern="1200" cap="none" spc="100" normalizeH="0" baseline="0" noProof="0" dirty="0">
                <a:ln>
                  <a:noFill/>
                </a:ln>
                <a:solidFill>
                  <a:prstClr val="black"/>
                </a:solidFill>
                <a:effectLst/>
                <a:uLnTx/>
                <a:uFillTx/>
                <a:latin typeface="Calibri" panose="020F0502020204030204"/>
                <a:ea typeface="+mn-ea"/>
                <a:cs typeface="+mn-cs"/>
              </a:rPr>
              <a:t> more </a:t>
            </a:r>
            <a:r>
              <a:rPr kumimoji="0" lang="it-IT" sz="1800" b="1" i="1" u="none" strike="noStrike" kern="1200" cap="none" spc="100" normalizeH="0" baseline="0" noProof="0" dirty="0" err="1">
                <a:ln>
                  <a:noFill/>
                </a:ln>
                <a:solidFill>
                  <a:prstClr val="black"/>
                </a:solidFill>
                <a:effectLst/>
                <a:uLnTx/>
                <a:uFillTx/>
                <a:latin typeface="Calibri" panose="020F0502020204030204"/>
                <a:ea typeface="+mn-ea"/>
                <a:cs typeface="+mn-cs"/>
              </a:rPr>
              <a:t>than</a:t>
            </a:r>
            <a:r>
              <a:rPr kumimoji="0" lang="it-IT" sz="1800" b="1" i="1" u="none" strike="noStrike" kern="1200" cap="none" spc="100" normalizeH="0" baseline="0" noProof="0" dirty="0">
                <a:ln>
                  <a:noFill/>
                </a:ln>
                <a:solidFill>
                  <a:prstClr val="black"/>
                </a:solidFill>
                <a:effectLst/>
                <a:uLnTx/>
                <a:uFillTx/>
                <a:latin typeface="Calibri" panose="020F0502020204030204"/>
                <a:ea typeface="+mn-ea"/>
                <a:cs typeface="+mn-cs"/>
              </a:rPr>
              <a:t> </a:t>
            </a:r>
            <a:r>
              <a:rPr kumimoji="0" lang="it-IT" sz="1800" b="1" i="1" u="none" strike="noStrike" kern="1200" cap="none" spc="100" normalizeH="0" baseline="0" noProof="0" dirty="0" err="1">
                <a:ln>
                  <a:noFill/>
                </a:ln>
                <a:solidFill>
                  <a:prstClr val="black"/>
                </a:solidFill>
                <a:effectLst/>
                <a:uLnTx/>
                <a:uFillTx/>
                <a:latin typeface="Calibri" panose="020F0502020204030204"/>
                <a:ea typeface="+mn-ea"/>
                <a:cs typeface="+mn-cs"/>
              </a:rPr>
              <a:t>planned</a:t>
            </a:r>
            <a:r>
              <a:rPr kumimoji="0" lang="it-IT" sz="1800" b="1" i="1" u="none" strike="noStrike" kern="1200" cap="none" spc="100" normalizeH="0" baseline="0" noProof="0" dirty="0">
                <a:ln>
                  <a:noFill/>
                </a:ln>
                <a:solidFill>
                  <a:prstClr val="black"/>
                </a:solidFill>
                <a:effectLst/>
                <a:uLnTx/>
                <a:uFillTx/>
                <a:latin typeface="Calibri" panose="020F0502020204030204"/>
                <a:ea typeface="+mn-ea"/>
                <a:cs typeface="+mn-cs"/>
              </a:rPr>
              <a:t> (</a:t>
            </a:r>
            <a:r>
              <a:rPr kumimoji="0" lang="it-IT" sz="1800" b="1" i="1" u="none" strike="noStrike" kern="1200" cap="none" spc="100" normalizeH="0" baseline="0" noProof="0" dirty="0" err="1">
                <a:ln>
                  <a:noFill/>
                </a:ln>
                <a:solidFill>
                  <a:prstClr val="black"/>
                </a:solidFill>
                <a:effectLst/>
                <a:uLnTx/>
                <a:uFillTx/>
                <a:latin typeface="Calibri" panose="020F0502020204030204"/>
                <a:ea typeface="+mn-ea"/>
                <a:cs typeface="+mn-cs"/>
              </a:rPr>
              <a:t>p</a:t>
            </a:r>
            <a:r>
              <a:rPr kumimoji="0" lang="it-IT" sz="1800" b="1" i="1" u="none" strike="noStrike" kern="1200" cap="none" spc="100" normalizeH="0" baseline="0" noProof="0" dirty="0">
                <a:ln>
                  <a:noFill/>
                </a:ln>
                <a:solidFill>
                  <a:prstClr val="black"/>
                </a:solidFill>
                <a:effectLst/>
                <a:uLnTx/>
                <a:uFillTx/>
                <a:latin typeface="Calibri" panose="020F0502020204030204"/>
                <a:ea typeface="+mn-ea"/>
                <a:cs typeface="+mn-cs"/>
              </a:rPr>
              <a:t> = 0.011), and  </a:t>
            </a:r>
            <a:r>
              <a:rPr kumimoji="0" lang="it-IT" sz="1800" b="1" i="1" u="none" strike="noStrike" kern="1200" cap="none" spc="100" normalizeH="0" baseline="0" noProof="0" dirty="0" err="1">
                <a:ln>
                  <a:noFill/>
                </a:ln>
                <a:solidFill>
                  <a:prstClr val="black"/>
                </a:solidFill>
                <a:effectLst/>
                <a:uLnTx/>
                <a:uFillTx/>
                <a:latin typeface="Calibri" panose="020F0502020204030204"/>
                <a:ea typeface="+mn-ea"/>
                <a:cs typeface="+mn-cs"/>
              </a:rPr>
              <a:t>unable</a:t>
            </a:r>
            <a:r>
              <a:rPr kumimoji="0" lang="it-IT" sz="1800" b="1" i="1" u="none" strike="noStrike" kern="1200" cap="none" spc="100" normalizeH="0" baseline="0" noProof="0" dirty="0">
                <a:ln>
                  <a:noFill/>
                </a:ln>
                <a:solidFill>
                  <a:prstClr val="black"/>
                </a:solidFill>
                <a:effectLst/>
                <a:uLnTx/>
                <a:uFillTx/>
                <a:latin typeface="Calibri" panose="020F0502020204030204"/>
                <a:ea typeface="+mn-ea"/>
                <a:cs typeface="+mn-cs"/>
              </a:rPr>
              <a:t> to </a:t>
            </a:r>
            <a:r>
              <a:rPr kumimoji="0" lang="it-IT" sz="1800" b="1" i="1" u="none" strike="noStrike" kern="1200" cap="none" spc="100" normalizeH="0" baseline="0" noProof="0" dirty="0" err="1">
                <a:ln>
                  <a:noFill/>
                </a:ln>
                <a:solidFill>
                  <a:prstClr val="black"/>
                </a:solidFill>
                <a:effectLst/>
                <a:uLnTx/>
                <a:uFillTx/>
                <a:latin typeface="Calibri" panose="020F0502020204030204"/>
                <a:ea typeface="+mn-ea"/>
                <a:cs typeface="+mn-cs"/>
              </a:rPr>
              <a:t>cut</a:t>
            </a:r>
            <a:r>
              <a:rPr kumimoji="0" lang="it-IT" sz="1800" b="1" i="1" u="none" strike="noStrike" kern="1200" cap="none" spc="100" normalizeH="0" baseline="0" noProof="0" dirty="0">
                <a:ln>
                  <a:noFill/>
                </a:ln>
                <a:solidFill>
                  <a:prstClr val="black"/>
                </a:solidFill>
                <a:effectLst/>
                <a:uLnTx/>
                <a:uFillTx/>
                <a:latin typeface="Calibri" panose="020F0502020204030204"/>
                <a:ea typeface="+mn-ea"/>
                <a:cs typeface="+mn-cs"/>
              </a:rPr>
              <a:t> down or stop eating (</a:t>
            </a:r>
            <a:r>
              <a:rPr kumimoji="0" lang="it-IT" sz="1800" b="1" i="1" u="none" strike="noStrike" kern="1200" cap="none" spc="100" normalizeH="0" baseline="0" noProof="0" dirty="0" err="1">
                <a:ln>
                  <a:noFill/>
                </a:ln>
                <a:solidFill>
                  <a:prstClr val="black"/>
                </a:solidFill>
                <a:effectLst/>
                <a:uLnTx/>
                <a:uFillTx/>
                <a:latin typeface="Calibri" panose="020F0502020204030204"/>
                <a:ea typeface="+mn-ea"/>
                <a:cs typeface="+mn-cs"/>
              </a:rPr>
              <a:t>p</a:t>
            </a:r>
            <a:r>
              <a:rPr kumimoji="0" lang="it-IT" sz="1800" b="1" i="1" u="none" strike="noStrike" kern="1200" cap="none" spc="100" normalizeH="0" baseline="0" noProof="0" dirty="0">
                <a:ln>
                  <a:noFill/>
                </a:ln>
                <a:solidFill>
                  <a:prstClr val="black"/>
                </a:solidFill>
                <a:effectLst/>
                <a:uLnTx/>
                <a:uFillTx/>
                <a:latin typeface="Calibri" panose="020F0502020204030204"/>
                <a:ea typeface="+mn-ea"/>
                <a:cs typeface="+mn-cs"/>
              </a:rPr>
              <a:t>= 0.002). </a:t>
            </a:r>
          </a:p>
        </p:txBody>
      </p:sp>
    </p:spTree>
    <p:extLst>
      <p:ext uri="{BB962C8B-B14F-4D97-AF65-F5344CB8AC3E}">
        <p14:creationId xmlns:p14="http://schemas.microsoft.com/office/powerpoint/2010/main" val="2613861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E622E8-A105-099D-5F1C-473D36AEF3CA}"/>
              </a:ext>
            </a:extLst>
          </p:cNvPr>
          <p:cNvSpPr>
            <a:spLocks noGrp="1"/>
          </p:cNvSpPr>
          <p:nvPr>
            <p:ph type="title"/>
          </p:nvPr>
        </p:nvSpPr>
        <p:spPr>
          <a:xfrm>
            <a:off x="1452656" y="1444741"/>
            <a:ext cx="9357865" cy="1041901"/>
          </a:xfrm>
        </p:spPr>
        <p:txBody>
          <a:bodyPr vert="horz" lIns="91440" tIns="45720" rIns="91440" bIns="45720" rtlCol="0" anchor="ctr">
            <a:normAutofit/>
          </a:bodyPr>
          <a:lstStyle/>
          <a:p>
            <a:r>
              <a:rPr lang="en-US" sz="4000" kern="1200">
                <a:solidFill>
                  <a:schemeClr val="tx1"/>
                </a:solidFill>
                <a:latin typeface="+mj-lt"/>
                <a:ea typeface="+mj-ea"/>
                <a:cs typeface="+mj-cs"/>
              </a:rPr>
              <a:t>Food Addiction – psicopatologia - obesità</a:t>
            </a:r>
          </a:p>
        </p:txBody>
      </p:sp>
      <p:sp>
        <p:nvSpPr>
          <p:cNvPr id="3" name="Segnaposto contenuto 2">
            <a:extLst>
              <a:ext uri="{FF2B5EF4-FFF2-40B4-BE49-F238E27FC236}">
                <a16:creationId xmlns:a16="http://schemas.microsoft.com/office/drawing/2014/main" id="{60EDB5AA-2385-C6B5-11B9-F947F189C7CE}"/>
              </a:ext>
            </a:extLst>
          </p:cNvPr>
          <p:cNvSpPr>
            <a:spLocks noGrp="1"/>
          </p:cNvSpPr>
          <p:nvPr>
            <p:ph idx="1"/>
          </p:nvPr>
        </p:nvSpPr>
        <p:spPr>
          <a:xfrm>
            <a:off x="1452656" y="2701427"/>
            <a:ext cx="4483324" cy="2699968"/>
          </a:xfrm>
        </p:spPr>
        <p:txBody>
          <a:bodyPr vert="horz" lIns="91440" tIns="45720" rIns="91440" bIns="45720" rtlCol="0">
            <a:normAutofit/>
          </a:bodyPr>
          <a:lstStyle/>
          <a:p>
            <a:r>
              <a:rPr lang="en-US" sz="2000" dirty="0"/>
              <a:t>Sleep quality</a:t>
            </a:r>
          </a:p>
          <a:p>
            <a:endParaRPr lang="en-US" sz="2000" dirty="0"/>
          </a:p>
        </p:txBody>
      </p:sp>
      <p:sp>
        <p:nvSpPr>
          <p:cNvPr id="4" name="CasellaDiTesto 3">
            <a:extLst>
              <a:ext uri="{FF2B5EF4-FFF2-40B4-BE49-F238E27FC236}">
                <a16:creationId xmlns:a16="http://schemas.microsoft.com/office/drawing/2014/main" id="{181B7F4B-EDD1-D8F4-1320-7CFCBC00B8B6}"/>
              </a:ext>
            </a:extLst>
          </p:cNvPr>
          <p:cNvSpPr txBox="1"/>
          <p:nvPr/>
        </p:nvSpPr>
        <p:spPr>
          <a:xfrm>
            <a:off x="6256020" y="2701427"/>
            <a:ext cx="4554501" cy="269996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a:t>Factors increasing the risk of obesity: higher binge eating levels, greater emotional dysregulation and nonacceptance of negative feelings, lack of goal-oriented behavior, little impulse control, difficulty in emotion recognition and attentional impulsivity, inability to concentrate, and lack of inhibitory control behavior</a:t>
            </a:r>
          </a:p>
        </p:txBody>
      </p:sp>
      <p:pic>
        <p:nvPicPr>
          <p:cNvPr id="2050" name="Picture 2" descr="Significato psicologico dell'insonnia.">
            <a:extLst>
              <a:ext uri="{FF2B5EF4-FFF2-40B4-BE49-F238E27FC236}">
                <a16:creationId xmlns:a16="http://schemas.microsoft.com/office/drawing/2014/main" id="{2D38572E-FE3A-0303-9C99-D36644E254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2656" y="3477932"/>
            <a:ext cx="3733800" cy="217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7186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E622E8-A105-099D-5F1C-473D36AEF3CA}"/>
              </a:ext>
            </a:extLst>
          </p:cNvPr>
          <p:cNvSpPr>
            <a:spLocks noGrp="1"/>
          </p:cNvSpPr>
          <p:nvPr>
            <p:ph type="title"/>
          </p:nvPr>
        </p:nvSpPr>
        <p:spPr/>
        <p:txBody>
          <a:bodyPr/>
          <a:lstStyle/>
          <a:p>
            <a:r>
              <a:rPr lang="it-IT" dirty="0"/>
              <a:t>Food </a:t>
            </a:r>
            <a:r>
              <a:rPr lang="it-IT" dirty="0" err="1"/>
              <a:t>Addiction</a:t>
            </a:r>
            <a:r>
              <a:rPr lang="it-IT" dirty="0"/>
              <a:t> e funzioni cognitive</a:t>
            </a:r>
          </a:p>
        </p:txBody>
      </p:sp>
      <p:graphicFrame>
        <p:nvGraphicFramePr>
          <p:cNvPr id="6" name="Segnaposto contenuto 2">
            <a:extLst>
              <a:ext uri="{FF2B5EF4-FFF2-40B4-BE49-F238E27FC236}">
                <a16:creationId xmlns:a16="http://schemas.microsoft.com/office/drawing/2014/main" id="{4617F077-A66D-8585-FE35-FB0B3112B49E}"/>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asellaDiTesto 3">
            <a:extLst>
              <a:ext uri="{FF2B5EF4-FFF2-40B4-BE49-F238E27FC236}">
                <a16:creationId xmlns:a16="http://schemas.microsoft.com/office/drawing/2014/main" id="{7FB043F0-6D37-5AE3-9208-8417BBC1252B}"/>
              </a:ext>
            </a:extLst>
          </p:cNvPr>
          <p:cNvSpPr txBox="1"/>
          <p:nvPr/>
        </p:nvSpPr>
        <p:spPr>
          <a:xfrm>
            <a:off x="7083358" y="6231265"/>
            <a:ext cx="4270442" cy="261610"/>
          </a:xfrm>
          <a:prstGeom prst="rect">
            <a:avLst/>
          </a:prstGeom>
          <a:noFill/>
        </p:spPr>
        <p:txBody>
          <a:bodyPr wrap="square" rtlCol="0">
            <a:spAutoFit/>
          </a:bodyPr>
          <a:lstStyle/>
          <a:p>
            <a:r>
              <a:rPr lang="en-US" sz="1100" dirty="0" err="1"/>
              <a:t>Iceta</a:t>
            </a:r>
            <a:r>
              <a:rPr lang="en-US" sz="1100" dirty="0"/>
              <a:t> et al., 2021; Téllez-Rodríguez et al., 2023; </a:t>
            </a:r>
            <a:r>
              <a:rPr lang="en-US" sz="1100" dirty="0" err="1"/>
              <a:t>Wiss</a:t>
            </a:r>
            <a:r>
              <a:rPr lang="en-US" sz="1100" dirty="0"/>
              <a:t> &amp; </a:t>
            </a:r>
            <a:r>
              <a:rPr lang="en-US" sz="1100" dirty="0" err="1"/>
              <a:t>LaFata</a:t>
            </a:r>
            <a:r>
              <a:rPr lang="it-IT" sz="1100" dirty="0"/>
              <a:t>., 2024</a:t>
            </a:r>
          </a:p>
        </p:txBody>
      </p:sp>
    </p:spTree>
    <p:extLst>
      <p:ext uri="{BB962C8B-B14F-4D97-AF65-F5344CB8AC3E}">
        <p14:creationId xmlns:p14="http://schemas.microsoft.com/office/powerpoint/2010/main" val="3297691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6F17BF79-4092-95B5-3176-3EA753411BFA}"/>
              </a:ext>
            </a:extLst>
          </p:cNvPr>
          <p:cNvSpPr>
            <a:spLocks noGrp="1"/>
          </p:cNvSpPr>
          <p:nvPr>
            <p:ph idx="1"/>
          </p:nvPr>
        </p:nvSpPr>
        <p:spPr>
          <a:xfrm>
            <a:off x="238125" y="1267619"/>
            <a:ext cx="6100762" cy="5276912"/>
          </a:xfrm>
        </p:spPr>
        <p:txBody>
          <a:bodyPr>
            <a:normAutofit lnSpcReduction="10000"/>
          </a:bodyPr>
          <a:lstStyle/>
          <a:p>
            <a:r>
              <a:rPr lang="en-US" sz="2000" b="1" dirty="0"/>
              <a:t>Meta-</a:t>
            </a:r>
            <a:r>
              <a:rPr lang="en-US" sz="2000" b="1" dirty="0" err="1"/>
              <a:t>analisi</a:t>
            </a:r>
            <a:r>
              <a:rPr lang="en-US" sz="2000" b="1" dirty="0"/>
              <a:t> </a:t>
            </a:r>
            <a:r>
              <a:rPr lang="en-US" sz="2000" b="1" dirty="0" err="1"/>
              <a:t>sull’effetto</a:t>
            </a:r>
            <a:r>
              <a:rPr lang="en-US" sz="2000" b="1" dirty="0"/>
              <a:t> </a:t>
            </a:r>
            <a:r>
              <a:rPr lang="en-US" sz="2000" b="1" dirty="0" err="1"/>
              <a:t>prognostico</a:t>
            </a:r>
            <a:r>
              <a:rPr lang="en-US" sz="2000" b="1" dirty="0"/>
              <a:t> </a:t>
            </a:r>
            <a:r>
              <a:rPr lang="en-US" sz="2000" b="1" dirty="0" err="1"/>
              <a:t>della</a:t>
            </a:r>
            <a:r>
              <a:rPr lang="en-US" sz="2000" b="1" dirty="0"/>
              <a:t> </a:t>
            </a:r>
            <a:r>
              <a:rPr lang="en-US" sz="2000" b="1" dirty="0" err="1"/>
              <a:t>gravità</a:t>
            </a:r>
            <a:r>
              <a:rPr lang="en-US" sz="2000" b="1" dirty="0"/>
              <a:t> </a:t>
            </a:r>
            <a:r>
              <a:rPr lang="en-US" sz="2000" b="1" dirty="0" err="1"/>
              <a:t>della</a:t>
            </a:r>
            <a:r>
              <a:rPr lang="en-US" sz="2000" b="1" dirty="0"/>
              <a:t> Food Addiction in </a:t>
            </a:r>
            <a:r>
              <a:rPr lang="en-US" sz="2000" b="1" dirty="0" err="1"/>
              <a:t>pazienti</a:t>
            </a:r>
            <a:r>
              <a:rPr lang="en-US" sz="2000" b="1" dirty="0"/>
              <a:t> con </a:t>
            </a:r>
            <a:r>
              <a:rPr lang="en-US" sz="2000" b="1" dirty="0" err="1"/>
              <a:t>sovrappeso</a:t>
            </a:r>
            <a:r>
              <a:rPr lang="en-US" sz="2000" b="1" dirty="0"/>
              <a:t> e </a:t>
            </a:r>
            <a:r>
              <a:rPr lang="en-US" sz="2000" b="1" dirty="0" err="1"/>
              <a:t>obesità</a:t>
            </a:r>
            <a:r>
              <a:rPr lang="en-US" sz="2000" b="1" dirty="0"/>
              <a:t> senza </a:t>
            </a:r>
            <a:r>
              <a:rPr lang="en-US" sz="2000" b="1" dirty="0" err="1"/>
              <a:t>comorbidità</a:t>
            </a:r>
            <a:r>
              <a:rPr lang="en-US" sz="2000" b="1" dirty="0"/>
              <a:t> con DNA </a:t>
            </a:r>
            <a:r>
              <a:rPr lang="en-US" sz="2000" b="1" dirty="0" err="1"/>
              <a:t>che</a:t>
            </a:r>
            <a:r>
              <a:rPr lang="en-US" sz="2000" b="1" dirty="0"/>
              <a:t> </a:t>
            </a:r>
            <a:r>
              <a:rPr lang="en-US" sz="2000" b="1" dirty="0" err="1"/>
              <a:t>seguivano</a:t>
            </a:r>
            <a:r>
              <a:rPr lang="en-US" sz="2000" b="1" dirty="0"/>
              <a:t> </a:t>
            </a:r>
            <a:r>
              <a:rPr lang="en-US" sz="2000" b="1" dirty="0" err="1"/>
              <a:t>trattamenti</a:t>
            </a:r>
            <a:r>
              <a:rPr lang="en-US" sz="2000" b="1" dirty="0"/>
              <a:t> </a:t>
            </a:r>
            <a:r>
              <a:rPr lang="en-US" sz="2000" b="1" dirty="0" err="1"/>
              <a:t>comportamentali</a:t>
            </a:r>
            <a:r>
              <a:rPr lang="en-US" sz="2000" b="1" dirty="0"/>
              <a:t>, </a:t>
            </a:r>
            <a:r>
              <a:rPr lang="en-US" sz="2000" b="1" dirty="0" err="1"/>
              <a:t>chirurgici</a:t>
            </a:r>
            <a:r>
              <a:rPr lang="en-US" sz="2000" b="1" dirty="0"/>
              <a:t> o </a:t>
            </a:r>
            <a:r>
              <a:rPr lang="en-US" sz="2000" b="1" dirty="0" err="1"/>
              <a:t>farmacologici</a:t>
            </a:r>
            <a:endParaRPr lang="en-US" sz="2000" b="1" dirty="0"/>
          </a:p>
          <a:p>
            <a:pPr algn="l"/>
            <a:r>
              <a:rPr lang="it-IT" sz="2000" b="0" i="0" u="none" strike="noStrike" baseline="0" dirty="0"/>
              <a:t>Sono stati trovati 25 studi pubblicati tra il 2013 e il 2024</a:t>
            </a:r>
            <a:r>
              <a:rPr lang="it-IT" sz="2000" dirty="0"/>
              <a:t> di cui 11 di chirurgia bariatrica e 13 comportamentali</a:t>
            </a:r>
          </a:p>
          <a:p>
            <a:pPr algn="l"/>
            <a:r>
              <a:rPr lang="it-IT" sz="2000" dirty="0"/>
              <a:t>Il massimo intervallo medio tra intervento e valutazione post è stato di </a:t>
            </a:r>
            <a:r>
              <a:rPr lang="en-US" sz="2000" dirty="0"/>
              <a:t>12.5 </a:t>
            </a:r>
            <a:r>
              <a:rPr lang="en-US" sz="2000" dirty="0" err="1"/>
              <a:t>mesi</a:t>
            </a:r>
            <a:r>
              <a:rPr lang="en-US" sz="2000" dirty="0"/>
              <a:t> (SD = 7.58)</a:t>
            </a:r>
          </a:p>
          <a:p>
            <a:r>
              <a:rPr lang="en-US" sz="2000" dirty="0"/>
              <a:t>Le </a:t>
            </a:r>
            <a:r>
              <a:rPr lang="en-US" sz="2000" dirty="0" err="1"/>
              <a:t>analisi</a:t>
            </a:r>
            <a:r>
              <a:rPr lang="en-US" sz="2000" dirty="0"/>
              <a:t> di </a:t>
            </a:r>
            <a:r>
              <a:rPr lang="en-US" sz="2000" dirty="0" err="1"/>
              <a:t>moderazione</a:t>
            </a:r>
            <a:r>
              <a:rPr lang="en-US" sz="2000" dirty="0"/>
              <a:t> </a:t>
            </a:r>
            <a:r>
              <a:rPr lang="en-US" sz="2000" dirty="0" err="1"/>
              <a:t>hanno</a:t>
            </a:r>
            <a:r>
              <a:rPr lang="en-US" sz="2000" dirty="0"/>
              <a:t> </a:t>
            </a:r>
            <a:r>
              <a:rPr lang="en-US" sz="2000" dirty="0" err="1"/>
              <a:t>mostrato</a:t>
            </a:r>
            <a:r>
              <a:rPr lang="en-US" sz="2000" dirty="0"/>
              <a:t> un </a:t>
            </a:r>
            <a:r>
              <a:rPr lang="en-US" sz="2000" dirty="0" err="1"/>
              <a:t>effetto</a:t>
            </a:r>
            <a:r>
              <a:rPr lang="en-US" sz="2000" dirty="0"/>
              <a:t> </a:t>
            </a:r>
            <a:r>
              <a:rPr lang="en-US" sz="2000" dirty="0" err="1"/>
              <a:t>significativo</a:t>
            </a:r>
            <a:r>
              <a:rPr lang="en-US" sz="2000" dirty="0"/>
              <a:t> del </a:t>
            </a:r>
            <a:r>
              <a:rPr lang="en-US" sz="2000" dirty="0" err="1"/>
              <a:t>tipo</a:t>
            </a:r>
            <a:r>
              <a:rPr lang="en-US" sz="2000" dirty="0"/>
              <a:t> di </a:t>
            </a:r>
            <a:r>
              <a:rPr lang="en-US" sz="2000" dirty="0" err="1"/>
              <a:t>trattamento</a:t>
            </a:r>
            <a:endParaRPr lang="en-US" sz="2000" dirty="0"/>
          </a:p>
          <a:p>
            <a:r>
              <a:rPr lang="en-US" sz="2000" b="1" dirty="0"/>
              <a:t>I </a:t>
            </a:r>
            <a:r>
              <a:rPr lang="en-US" sz="2000" b="1" dirty="0" err="1"/>
              <a:t>trattamenti</a:t>
            </a:r>
            <a:r>
              <a:rPr lang="en-US" sz="2000" b="1" dirty="0"/>
              <a:t> </a:t>
            </a:r>
            <a:r>
              <a:rPr lang="en-US" sz="2000" b="1" dirty="0" err="1"/>
              <a:t>comportamentali</a:t>
            </a:r>
            <a:r>
              <a:rPr lang="en-US" sz="2000" b="1" dirty="0"/>
              <a:t> </a:t>
            </a:r>
            <a:r>
              <a:rPr lang="en-US" sz="2000" b="1" dirty="0" err="1"/>
              <a:t>sono</a:t>
            </a:r>
            <a:r>
              <a:rPr lang="en-US" sz="2000" b="1" dirty="0"/>
              <a:t> </a:t>
            </a:r>
            <a:r>
              <a:rPr lang="en-US" sz="2000" b="1" dirty="0" err="1"/>
              <a:t>stati</a:t>
            </a:r>
            <a:r>
              <a:rPr lang="en-US" sz="2000" b="1" dirty="0"/>
              <a:t> </a:t>
            </a:r>
            <a:r>
              <a:rPr lang="en-US" sz="2000" b="1" dirty="0" err="1"/>
              <a:t>meno</a:t>
            </a:r>
            <a:r>
              <a:rPr lang="en-US" sz="2000" b="1" dirty="0"/>
              <a:t> </a:t>
            </a:r>
            <a:r>
              <a:rPr lang="en-US" sz="2000" b="1" dirty="0" err="1"/>
              <a:t>efficaci</a:t>
            </a:r>
            <a:r>
              <a:rPr lang="en-US" sz="2000" b="1" dirty="0"/>
              <a:t> con </a:t>
            </a:r>
            <a:r>
              <a:rPr lang="en-US" sz="2000" b="1" dirty="0" err="1"/>
              <a:t>punteggi</a:t>
            </a:r>
            <a:r>
              <a:rPr lang="en-US" sz="2000" b="1" dirty="0"/>
              <a:t> Food Addiction al pre-</a:t>
            </a:r>
            <a:r>
              <a:rPr lang="en-US" sz="2000" b="1" dirty="0" err="1"/>
              <a:t>intervento</a:t>
            </a:r>
            <a:r>
              <a:rPr lang="en-US" sz="2000" b="1" dirty="0"/>
              <a:t> </a:t>
            </a:r>
            <a:r>
              <a:rPr lang="en-US" sz="2000" b="1" dirty="0" err="1"/>
              <a:t>più</a:t>
            </a:r>
            <a:r>
              <a:rPr lang="en-US" sz="2000" b="1" dirty="0"/>
              <a:t> </a:t>
            </a:r>
            <a:r>
              <a:rPr lang="en-US" sz="2000" b="1" dirty="0" err="1"/>
              <a:t>elevati</a:t>
            </a:r>
            <a:r>
              <a:rPr lang="en-US" sz="2000" b="1" dirty="0"/>
              <a:t> (z = -0.10, CI -0.17/-0.03)</a:t>
            </a:r>
          </a:p>
          <a:p>
            <a:r>
              <a:rPr lang="en-US" sz="2000" b="1" dirty="0" err="1"/>
              <a:t>Gli</a:t>
            </a:r>
            <a:r>
              <a:rPr lang="en-US" sz="2000" b="1" dirty="0"/>
              <a:t> </a:t>
            </a:r>
            <a:r>
              <a:rPr lang="en-US" sz="2000" b="1" dirty="0" err="1"/>
              <a:t>interventi</a:t>
            </a:r>
            <a:r>
              <a:rPr lang="en-US" sz="2000" b="1" dirty="0"/>
              <a:t> di </a:t>
            </a:r>
            <a:r>
              <a:rPr lang="en-US" sz="2000" b="1" dirty="0" err="1"/>
              <a:t>chirurgia</a:t>
            </a:r>
            <a:r>
              <a:rPr lang="en-US" sz="2000" b="1" dirty="0"/>
              <a:t> bariatrica non </a:t>
            </a:r>
            <a:r>
              <a:rPr lang="en-US" sz="2000" b="1" dirty="0" err="1"/>
              <a:t>hanno</a:t>
            </a:r>
            <a:r>
              <a:rPr lang="en-US" sz="2000" b="1" dirty="0"/>
              <a:t> </a:t>
            </a:r>
            <a:r>
              <a:rPr lang="en-US" sz="2000" b="1" dirty="0" err="1"/>
              <a:t>mostrato</a:t>
            </a:r>
            <a:r>
              <a:rPr lang="en-US" sz="2000" b="1" dirty="0"/>
              <a:t> </a:t>
            </a:r>
            <a:r>
              <a:rPr lang="en-US" sz="2000" b="1" dirty="0" err="1"/>
              <a:t>differenze</a:t>
            </a:r>
            <a:r>
              <a:rPr lang="en-US" sz="2000" b="1" dirty="0"/>
              <a:t> significative, </a:t>
            </a:r>
            <a:r>
              <a:rPr lang="en-US" sz="2000" b="1" dirty="0" err="1"/>
              <a:t>nemmeno</a:t>
            </a:r>
            <a:r>
              <a:rPr lang="en-US" sz="2000" b="1" dirty="0"/>
              <a:t> in base al </a:t>
            </a:r>
            <a:r>
              <a:rPr lang="en-US" sz="2000" b="1" dirty="0" err="1"/>
              <a:t>tipo</a:t>
            </a:r>
            <a:r>
              <a:rPr lang="en-US" sz="2000" b="1" dirty="0"/>
              <a:t> di </a:t>
            </a:r>
            <a:r>
              <a:rPr lang="en-US" sz="2000" b="1" dirty="0" err="1"/>
              <a:t>intervento</a:t>
            </a:r>
            <a:endParaRPr lang="en-US" sz="2000" b="1" dirty="0"/>
          </a:p>
          <a:p>
            <a:endParaRPr lang="en-US" sz="2000" dirty="0"/>
          </a:p>
          <a:p>
            <a:endParaRPr lang="en-US" sz="2000" dirty="0"/>
          </a:p>
          <a:p>
            <a:endParaRPr lang="en-US" sz="2000" dirty="0"/>
          </a:p>
          <a:p>
            <a:pPr marL="0" indent="0">
              <a:buNone/>
            </a:pPr>
            <a:endParaRPr lang="en-US" sz="2000" dirty="0"/>
          </a:p>
          <a:p>
            <a:endParaRPr lang="en-US" sz="2000" dirty="0"/>
          </a:p>
          <a:p>
            <a:endParaRPr lang="en-US" sz="2000" dirty="0"/>
          </a:p>
          <a:p>
            <a:pPr algn="l"/>
            <a:endParaRPr lang="en-US" sz="2000" dirty="0"/>
          </a:p>
          <a:p>
            <a:pPr algn="l"/>
            <a:endParaRPr lang="it-IT" sz="2000" dirty="0"/>
          </a:p>
        </p:txBody>
      </p:sp>
      <p:sp>
        <p:nvSpPr>
          <p:cNvPr id="4" name="CasellaDiTesto 3">
            <a:extLst>
              <a:ext uri="{FF2B5EF4-FFF2-40B4-BE49-F238E27FC236}">
                <a16:creationId xmlns:a16="http://schemas.microsoft.com/office/drawing/2014/main" id="{104F983B-6792-47D4-A901-B5AF6C9B8840}"/>
              </a:ext>
            </a:extLst>
          </p:cNvPr>
          <p:cNvSpPr txBox="1"/>
          <p:nvPr/>
        </p:nvSpPr>
        <p:spPr>
          <a:xfrm>
            <a:off x="10212624" y="6282921"/>
            <a:ext cx="1741251" cy="261610"/>
          </a:xfrm>
          <a:prstGeom prst="rect">
            <a:avLst/>
          </a:prstGeom>
          <a:noFill/>
        </p:spPr>
        <p:txBody>
          <a:bodyPr wrap="square" rtlCol="0">
            <a:spAutoFit/>
          </a:bodyPr>
          <a:lstStyle/>
          <a:p>
            <a:r>
              <a:rPr lang="it-IT" sz="1100" dirty="0" err="1"/>
              <a:t>Halbeisen</a:t>
            </a:r>
            <a:r>
              <a:rPr lang="it-IT" sz="1100" dirty="0"/>
              <a:t> et al., 2024</a:t>
            </a:r>
          </a:p>
        </p:txBody>
      </p:sp>
      <p:sp>
        <p:nvSpPr>
          <p:cNvPr id="6" name="CasellaDiTesto 5">
            <a:extLst>
              <a:ext uri="{FF2B5EF4-FFF2-40B4-BE49-F238E27FC236}">
                <a16:creationId xmlns:a16="http://schemas.microsoft.com/office/drawing/2014/main" id="{06F41A8A-7774-B72B-3127-8CCB67A43094}"/>
              </a:ext>
            </a:extLst>
          </p:cNvPr>
          <p:cNvSpPr txBox="1"/>
          <p:nvPr/>
        </p:nvSpPr>
        <p:spPr>
          <a:xfrm>
            <a:off x="114138" y="67290"/>
            <a:ext cx="9220200" cy="1200329"/>
          </a:xfrm>
          <a:prstGeom prst="rect">
            <a:avLst/>
          </a:prstGeom>
          <a:noFill/>
        </p:spPr>
        <p:txBody>
          <a:bodyPr wrap="square">
            <a:spAutoFit/>
          </a:bodyPr>
          <a:lstStyle/>
          <a:p>
            <a:r>
              <a:rPr lang="it-IT" sz="3600" b="1" dirty="0"/>
              <a:t>Food </a:t>
            </a:r>
            <a:r>
              <a:rPr lang="it-IT" sz="3600" b="1" dirty="0" err="1"/>
              <a:t>addiction</a:t>
            </a:r>
            <a:r>
              <a:rPr lang="it-IT" sz="3600" b="1" dirty="0"/>
              <a:t> e perdita di peso dopo chirurgia e psicoterapia  </a:t>
            </a:r>
          </a:p>
        </p:txBody>
      </p:sp>
      <p:pic>
        <p:nvPicPr>
          <p:cNvPr id="7" name="Immagine 6">
            <a:extLst>
              <a:ext uri="{FF2B5EF4-FFF2-40B4-BE49-F238E27FC236}">
                <a16:creationId xmlns:a16="http://schemas.microsoft.com/office/drawing/2014/main" id="{59C749BC-44A8-3380-5242-CE47D8FF02BE}"/>
              </a:ext>
            </a:extLst>
          </p:cNvPr>
          <p:cNvPicPr>
            <a:picLocks noChangeAspect="1"/>
          </p:cNvPicPr>
          <p:nvPr/>
        </p:nvPicPr>
        <p:blipFill>
          <a:blip r:embed="rId2"/>
          <a:stretch>
            <a:fillRect/>
          </a:stretch>
        </p:blipFill>
        <p:spPr>
          <a:xfrm>
            <a:off x="6873087" y="962318"/>
            <a:ext cx="4665811" cy="3906388"/>
          </a:xfrm>
          <a:prstGeom prst="rect">
            <a:avLst/>
          </a:prstGeom>
          <a:effectLst>
            <a:outerShdw blurRad="50800" dist="38100" dir="5400000" algn="t" rotWithShape="0">
              <a:prstClr val="black">
                <a:alpha val="40000"/>
              </a:prstClr>
            </a:outerShdw>
          </a:effectLst>
        </p:spPr>
      </p:pic>
      <p:sp>
        <p:nvSpPr>
          <p:cNvPr id="9" name="Ovale 8">
            <a:extLst>
              <a:ext uri="{FF2B5EF4-FFF2-40B4-BE49-F238E27FC236}">
                <a16:creationId xmlns:a16="http://schemas.microsoft.com/office/drawing/2014/main" id="{0F76FED9-E5DF-4505-28AA-26267356CC90}"/>
              </a:ext>
            </a:extLst>
          </p:cNvPr>
          <p:cNvSpPr/>
          <p:nvPr/>
        </p:nvSpPr>
        <p:spPr>
          <a:xfrm>
            <a:off x="7455136" y="4570070"/>
            <a:ext cx="2417527" cy="228793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400" dirty="0"/>
              <a:t>Attenzione alla gravità dei sintomi</a:t>
            </a:r>
          </a:p>
        </p:txBody>
      </p:sp>
    </p:spTree>
    <p:extLst>
      <p:ext uri="{BB962C8B-B14F-4D97-AF65-F5344CB8AC3E}">
        <p14:creationId xmlns:p14="http://schemas.microsoft.com/office/powerpoint/2010/main" val="1874404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801EC88F-01BA-F711-0927-107D90C40830}"/>
              </a:ext>
            </a:extLst>
          </p:cNvPr>
          <p:cNvSpPr txBox="1"/>
          <p:nvPr/>
        </p:nvSpPr>
        <p:spPr>
          <a:xfrm>
            <a:off x="496388" y="1028343"/>
            <a:ext cx="11207931" cy="5632311"/>
          </a:xfrm>
          <a:prstGeom prst="rect">
            <a:avLst/>
          </a:prstGeom>
          <a:noFill/>
        </p:spPr>
        <p:txBody>
          <a:bodyPr wrap="square">
            <a:spAutoFit/>
          </a:bodyPr>
          <a:lstStyle/>
          <a:p>
            <a:pPr algn="just">
              <a:buNone/>
            </a:pPr>
            <a:r>
              <a:rPr lang="it-IT" sz="1800" i="1" kern="100" dirty="0">
                <a:effectLst/>
                <a:latin typeface="Bookman Old Style" panose="02050604050505020204" pitchFamily="18" charset="0"/>
                <a:ea typeface="Calibri" panose="020F0502020204030204" pitchFamily="34" charset="0"/>
                <a:cs typeface="Times New Roman" panose="02020603050405020304" pitchFamily="18" charset="0"/>
              </a:rPr>
              <a:t>Sono molto dispiaciuta di quello che è successo ieri. Me ne vergogno e sono triste </a:t>
            </a:r>
            <a:r>
              <a:rPr lang="it-IT" sz="1800" i="1" kern="100" dirty="0" err="1">
                <a:effectLst/>
                <a:latin typeface="Bookman Old Style" panose="02050604050505020204" pitchFamily="18" charset="0"/>
                <a:ea typeface="Calibri" panose="020F0502020204030204" pitchFamily="34" charset="0"/>
                <a:cs typeface="Times New Roman" panose="02020603050405020304" pitchFamily="18" charset="0"/>
              </a:rPr>
              <a:t>perchè</a:t>
            </a:r>
            <a:r>
              <a:rPr lang="it-IT" sz="1800" i="1" kern="100" dirty="0">
                <a:effectLst/>
                <a:latin typeface="Bookman Old Style" panose="02050604050505020204" pitchFamily="18" charset="0"/>
                <a:ea typeface="Calibri" panose="020F0502020204030204" pitchFamily="34" charset="0"/>
                <a:cs typeface="Times New Roman" panose="02020603050405020304" pitchFamily="18" charset="0"/>
              </a:rPr>
              <a:t> non pensavo che sarei di nuovo riuscita a fare tutto questo o comunque che ne sarei stata in grado, sia per quantità di cibo sia </a:t>
            </a:r>
            <a:r>
              <a:rPr lang="it-IT" sz="1800" i="1" kern="100" dirty="0" err="1">
                <a:effectLst/>
                <a:latin typeface="Bookman Old Style" panose="02050604050505020204" pitchFamily="18" charset="0"/>
                <a:ea typeface="Calibri" panose="020F0502020204030204" pitchFamily="34" charset="0"/>
                <a:cs typeface="Times New Roman" panose="02020603050405020304" pitchFamily="18" charset="0"/>
              </a:rPr>
              <a:t>perchè</a:t>
            </a:r>
            <a:r>
              <a:rPr lang="it-IT" sz="1800" i="1" kern="100" dirty="0">
                <a:effectLst/>
                <a:latin typeface="Bookman Old Style" panose="02050604050505020204" pitchFamily="18" charset="0"/>
                <a:ea typeface="Calibri" panose="020F0502020204030204" pitchFamily="34" charset="0"/>
                <a:cs typeface="Times New Roman" panose="02020603050405020304" pitchFamily="18" charset="0"/>
              </a:rPr>
              <a:t> pensavo di essermi disintossicata da quella vita lì. Ho paura di stare male. Oggi si ricomincia come se nulla fosse, cercando di non sentirmi in colpa, ma con una grande ferita emotiva </a:t>
            </a:r>
            <a:r>
              <a:rPr lang="it-IT" sz="1800" i="1" kern="100" dirty="0" err="1">
                <a:effectLst/>
                <a:latin typeface="Bookman Old Style" panose="02050604050505020204" pitchFamily="18" charset="0"/>
                <a:ea typeface="Calibri" panose="020F0502020204030204" pitchFamily="34" charset="0"/>
                <a:cs typeface="Times New Roman" panose="02020603050405020304" pitchFamily="18" charset="0"/>
              </a:rPr>
              <a:t>perchè</a:t>
            </a:r>
            <a:r>
              <a:rPr lang="it-IT" sz="1800" i="1" kern="100" dirty="0">
                <a:effectLst/>
                <a:latin typeface="Bookman Old Style" panose="02050604050505020204" pitchFamily="18" charset="0"/>
                <a:ea typeface="Calibri" panose="020F0502020204030204" pitchFamily="34" charset="0"/>
                <a:cs typeface="Times New Roman" panose="02020603050405020304" pitchFamily="18" charset="0"/>
              </a:rPr>
              <a:t> mi sono approfittata di me stessa con il “tanto ormai” e </a:t>
            </a:r>
            <a:r>
              <a:rPr lang="it-IT" sz="1800" i="1" kern="100" dirty="0" err="1">
                <a:effectLst/>
                <a:latin typeface="Bookman Old Style" panose="02050604050505020204" pitchFamily="18" charset="0"/>
                <a:ea typeface="Calibri" panose="020F0502020204030204" pitchFamily="34" charset="0"/>
                <a:cs typeface="Times New Roman" panose="02020603050405020304" pitchFamily="18" charset="0"/>
              </a:rPr>
              <a:t>perchè</a:t>
            </a:r>
            <a:r>
              <a:rPr lang="it-IT" sz="1800" i="1" kern="100" dirty="0">
                <a:effectLst/>
                <a:latin typeface="Bookman Old Style" panose="02050604050505020204" pitchFamily="18" charset="0"/>
                <a:ea typeface="Calibri" panose="020F0502020204030204" pitchFamily="34" charset="0"/>
                <a:cs typeface="Times New Roman" panose="02020603050405020304" pitchFamily="18" charset="0"/>
              </a:rPr>
              <a:t> non mi sono rispettata. Mi sento ferita. Poi ieri volutamente ho spento il cervello, non so dire quanto effettivamente io abbia mangiato. Inoltre mi sento già in colpa per oggi </a:t>
            </a:r>
            <a:r>
              <a:rPr lang="it-IT" sz="1800" i="1" kern="100" dirty="0" err="1">
                <a:effectLst/>
                <a:latin typeface="Bookman Old Style" panose="02050604050505020204" pitchFamily="18" charset="0"/>
                <a:ea typeface="Calibri" panose="020F0502020204030204" pitchFamily="34" charset="0"/>
                <a:cs typeface="Times New Roman" panose="02020603050405020304" pitchFamily="18" charset="0"/>
              </a:rPr>
              <a:t>perchè</a:t>
            </a:r>
            <a:r>
              <a:rPr lang="it-IT" sz="1800" i="1" kern="100" dirty="0">
                <a:effectLst/>
                <a:latin typeface="Bookman Old Style" panose="02050604050505020204" pitchFamily="18" charset="0"/>
                <a:ea typeface="Calibri" panose="020F0502020204030204" pitchFamily="34" charset="0"/>
                <a:cs typeface="Times New Roman" panose="02020603050405020304" pitchFamily="18" charset="0"/>
              </a:rPr>
              <a:t> da una settimana ho preso appuntamento con un’amica per andare al sushi stasera, potrei rinunciare ma non voglio. Per questo sono ancora più triste.</a:t>
            </a:r>
          </a:p>
          <a:p>
            <a:pPr algn="just">
              <a:buNone/>
            </a:pPr>
            <a:endParaRPr lang="it-IT" i="1" kern="100" dirty="0">
              <a:latin typeface="Bookman Old Style" panose="02050604050505020204" pitchFamily="18" charset="0"/>
              <a:ea typeface="Calibri" panose="020F0502020204030204" pitchFamily="34" charset="0"/>
              <a:cs typeface="Times New Roman" panose="02020603050405020304" pitchFamily="18" charset="0"/>
            </a:endParaRPr>
          </a:p>
          <a:p>
            <a:pPr algn="just">
              <a:buNone/>
            </a:pPr>
            <a:r>
              <a:rPr lang="it-IT" sz="1800" i="1" kern="100" dirty="0">
                <a:effectLst/>
                <a:latin typeface="Bookman Old Style" panose="02050604050505020204" pitchFamily="18" charset="0"/>
                <a:ea typeface="Calibri" panose="020F0502020204030204" pitchFamily="34" charset="0"/>
                <a:cs typeface="Times New Roman" panose="02020603050405020304" pitchFamily="18" charset="0"/>
              </a:rPr>
              <a:t>È terribile non potersi godere un momento </a:t>
            </a:r>
            <a:r>
              <a:rPr lang="it-IT" sz="1800" i="1" kern="100" dirty="0" err="1">
                <a:effectLst/>
                <a:latin typeface="Bookman Old Style" panose="02050604050505020204" pitchFamily="18" charset="0"/>
                <a:ea typeface="Calibri" panose="020F0502020204030204" pitchFamily="34" charset="0"/>
                <a:cs typeface="Times New Roman" panose="02020603050405020304" pitchFamily="18" charset="0"/>
              </a:rPr>
              <a:t>perchè</a:t>
            </a:r>
            <a:r>
              <a:rPr lang="it-IT" sz="1800" i="1" kern="100" dirty="0">
                <a:effectLst/>
                <a:latin typeface="Bookman Old Style" panose="02050604050505020204" pitchFamily="18" charset="0"/>
                <a:ea typeface="Calibri" panose="020F0502020204030204" pitchFamily="34" charset="0"/>
                <a:cs typeface="Times New Roman" panose="02020603050405020304" pitchFamily="18" charset="0"/>
              </a:rPr>
              <a:t> pensi sempre al cibo, a cosa mangiare dopo o se stai mangiando troppo o di dover gustare il cibo o a quanti zuccheri stai assumendo o che magari sarebbe stato meglio evitare. La mia testa è piena solo di questi pensieri.</a:t>
            </a:r>
          </a:p>
          <a:p>
            <a:pPr algn="just">
              <a:buNone/>
            </a:pPr>
            <a:endParaRPr lang="it-IT" i="1" kern="100" dirty="0">
              <a:latin typeface="Bookman Old Style" panose="02050604050505020204" pitchFamily="18" charset="0"/>
              <a:ea typeface="Calibri" panose="020F0502020204030204" pitchFamily="34" charset="0"/>
              <a:cs typeface="Times New Roman" panose="02020603050405020304" pitchFamily="18" charset="0"/>
            </a:endParaRPr>
          </a:p>
          <a:p>
            <a:pPr algn="just">
              <a:buNone/>
            </a:pPr>
            <a:r>
              <a:rPr lang="it-IT" sz="1800" i="1" kern="100" dirty="0">
                <a:effectLst/>
                <a:latin typeface="Bookman Old Style" panose="02050604050505020204" pitchFamily="18" charset="0"/>
                <a:ea typeface="Calibri" panose="020F0502020204030204" pitchFamily="34" charset="0"/>
                <a:cs typeface="Times New Roman" panose="02020603050405020304" pitchFamily="18" charset="0"/>
              </a:rPr>
              <a:t>Mi chiedo come faccia la gente normale a vivere serenamente il rapporto con il cibo senza avere la mente sempre piena di “e ora cosa mangio? Faccio bene? Faccio male? Dopo che mangio? Ho mangiato troppo! Lo stomaco si è allargato”. Questi pensieri occupano tutto il mio tempo e anche le mie forze. Non ce la faccio più, voglio guarire ed essere normale, senza vivere nella vergogna, nella preoccupazione e nel disagio.</a:t>
            </a:r>
          </a:p>
          <a:p>
            <a:pPr algn="just">
              <a:buNone/>
            </a:pPr>
            <a:endParaRPr lang="it-IT" sz="1800" i="1" kern="100" dirty="0">
              <a:effectLst/>
              <a:latin typeface="Bookman Old Style" panose="020506040505050202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72134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2B49C-1AAC-8560-5689-7459AA0F4502}"/>
            </a:ext>
          </a:extLst>
        </p:cNvPr>
        <p:cNvGrpSpPr/>
        <p:nvPr/>
      </p:nvGrpSpPr>
      <p:grpSpPr>
        <a:xfrm>
          <a:off x="0" y="0"/>
          <a:ext cx="0" cy="0"/>
          <a:chOff x="0" y="0"/>
          <a:chExt cx="0" cy="0"/>
        </a:xfrm>
      </p:grpSpPr>
      <p:graphicFrame>
        <p:nvGraphicFramePr>
          <p:cNvPr id="5" name="Segnaposto contenuto 2">
            <a:extLst>
              <a:ext uri="{FF2B5EF4-FFF2-40B4-BE49-F238E27FC236}">
                <a16:creationId xmlns:a16="http://schemas.microsoft.com/office/drawing/2014/main" id="{5A59D4A1-A313-5634-C05C-292B54C3B100}"/>
              </a:ext>
            </a:extLst>
          </p:cNvPr>
          <p:cNvGraphicFramePr>
            <a:graphicFrameLocks noGrp="1"/>
          </p:cNvGraphicFramePr>
          <p:nvPr>
            <p:ph idx="1"/>
            <p:extLst>
              <p:ext uri="{D42A27DB-BD31-4B8C-83A1-F6EECF244321}">
                <p14:modId xmlns:p14="http://schemas.microsoft.com/office/powerpoint/2010/main" val="3869380868"/>
              </p:ext>
            </p:extLst>
          </p:nvPr>
        </p:nvGraphicFramePr>
        <p:xfrm>
          <a:off x="6096000" y="1218032"/>
          <a:ext cx="5448300" cy="46969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asellaDiTesto 2">
            <a:extLst>
              <a:ext uri="{FF2B5EF4-FFF2-40B4-BE49-F238E27FC236}">
                <a16:creationId xmlns:a16="http://schemas.microsoft.com/office/drawing/2014/main" id="{B28C7358-335E-D83D-EEB8-1F5288117BE0}"/>
              </a:ext>
            </a:extLst>
          </p:cNvPr>
          <p:cNvSpPr txBox="1"/>
          <p:nvPr/>
        </p:nvSpPr>
        <p:spPr>
          <a:xfrm>
            <a:off x="533399" y="457591"/>
            <a:ext cx="9046029" cy="461665"/>
          </a:xfrm>
          <a:prstGeom prst="rect">
            <a:avLst/>
          </a:prstGeom>
          <a:noFill/>
        </p:spPr>
        <p:txBody>
          <a:bodyPr wrap="square">
            <a:spAutoFit/>
          </a:bodyPr>
          <a:lstStyle/>
          <a:p>
            <a:r>
              <a:rPr lang="it-IT" sz="2400" dirty="0"/>
              <a:t>Alterazioni circuiti cerebrali come base per le ricadute</a:t>
            </a:r>
          </a:p>
        </p:txBody>
      </p:sp>
      <p:pic>
        <p:nvPicPr>
          <p:cNvPr id="1026" name="Picture 2" descr="Nella Comunità di Ortacesus nasce un nuovo gruppo sulla prevenzione delle  ricadute nelle dipendenze - Dianova">
            <a:extLst>
              <a:ext uri="{FF2B5EF4-FFF2-40B4-BE49-F238E27FC236}">
                <a16:creationId xmlns:a16="http://schemas.microsoft.com/office/drawing/2014/main" id="{9703E3B5-82B8-1105-3E4D-78683D7580A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9713" y="2432050"/>
            <a:ext cx="4076700" cy="1993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56500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09577" y="2828835"/>
            <a:ext cx="383988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3600" b="1" i="0" u="none" strike="noStrike" kern="1200" cap="none" spc="0" normalizeH="0" baseline="0" noProof="0" dirty="0">
                <a:ln>
                  <a:noFill/>
                </a:ln>
                <a:solidFill>
                  <a:srgbClr val="FF0000"/>
                </a:solidFill>
                <a:effectLst/>
                <a:uLnTx/>
                <a:uFillTx/>
                <a:latin typeface="Calibri"/>
                <a:ea typeface="+mn-ea"/>
                <a:cs typeface="+mn-cs"/>
              </a:rPr>
              <a:t>Come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3600" b="1" i="0" u="none" strike="noStrike" kern="1200" cap="none" spc="0" normalizeH="0" baseline="0" noProof="0" dirty="0">
                <a:ln>
                  <a:noFill/>
                </a:ln>
                <a:solidFill>
                  <a:srgbClr val="FF0000"/>
                </a:solidFill>
                <a:effectLst/>
                <a:uLnTx/>
                <a:uFillTx/>
                <a:latin typeface="Calibri"/>
                <a:ea typeface="+mn-ea"/>
                <a:cs typeface="+mn-cs"/>
              </a:rPr>
              <a:t>intervenire?</a:t>
            </a:r>
          </a:p>
        </p:txBody>
      </p:sp>
      <p:pic>
        <p:nvPicPr>
          <p:cNvPr id="3" name="Immagine 2"/>
          <p:cNvPicPr>
            <a:picLocks noChangeAspect="1"/>
          </p:cNvPicPr>
          <p:nvPr/>
        </p:nvPicPr>
        <p:blipFill>
          <a:blip r:embed="rId2"/>
          <a:stretch>
            <a:fillRect/>
          </a:stretch>
        </p:blipFill>
        <p:spPr>
          <a:xfrm>
            <a:off x="5363882" y="1069316"/>
            <a:ext cx="5080000" cy="5054600"/>
          </a:xfrm>
          <a:prstGeom prst="rect">
            <a:avLst/>
          </a:prstGeom>
        </p:spPr>
      </p:pic>
    </p:spTree>
    <p:extLst>
      <p:ext uri="{BB962C8B-B14F-4D97-AF65-F5344CB8AC3E}">
        <p14:creationId xmlns:p14="http://schemas.microsoft.com/office/powerpoint/2010/main" val="15828296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ADC18555-37CE-F09C-DD4E-FE0FC254E5E9}"/>
              </a:ext>
            </a:extLst>
          </p:cNvPr>
          <p:cNvSpPr txBox="1"/>
          <p:nvPr/>
        </p:nvSpPr>
        <p:spPr>
          <a:xfrm>
            <a:off x="638881" y="457200"/>
            <a:ext cx="10909640" cy="136861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200" b="1" dirty="0" err="1">
                <a:solidFill>
                  <a:srgbClr val="FF0000"/>
                </a:solidFill>
                <a:latin typeface="+mj-lt"/>
                <a:ea typeface="+mj-ea"/>
                <a:cs typeface="+mj-cs"/>
              </a:rPr>
              <a:t>Strategia</a:t>
            </a:r>
            <a:r>
              <a:rPr lang="en-US" sz="5200" b="1" dirty="0">
                <a:solidFill>
                  <a:srgbClr val="FF0000"/>
                </a:solidFill>
                <a:latin typeface="+mj-lt"/>
                <a:ea typeface="+mj-ea"/>
                <a:cs typeface="+mj-cs"/>
              </a:rPr>
              <a:t> </a:t>
            </a:r>
            <a:r>
              <a:rPr lang="en-US" sz="5200" b="1" dirty="0" err="1">
                <a:solidFill>
                  <a:srgbClr val="FF0000"/>
                </a:solidFill>
                <a:latin typeface="+mj-lt"/>
                <a:ea typeface="+mj-ea"/>
                <a:cs typeface="+mj-cs"/>
              </a:rPr>
              <a:t>nutrizionale</a:t>
            </a:r>
            <a:r>
              <a:rPr lang="en-US" sz="5200" b="1" dirty="0">
                <a:solidFill>
                  <a:srgbClr val="FF0000"/>
                </a:solidFill>
                <a:latin typeface="+mj-lt"/>
                <a:ea typeface="+mj-ea"/>
                <a:cs typeface="+mj-cs"/>
              </a:rPr>
              <a:t> </a:t>
            </a:r>
          </a:p>
        </p:txBody>
      </p:sp>
      <p:pic>
        <p:nvPicPr>
          <p:cNvPr id="5" name="Immagine 4">
            <a:extLst>
              <a:ext uri="{FF2B5EF4-FFF2-40B4-BE49-F238E27FC236}">
                <a16:creationId xmlns:a16="http://schemas.microsoft.com/office/drawing/2014/main" id="{037A6081-8A48-70B2-A145-3DDD008D470B}"/>
              </a:ext>
            </a:extLst>
          </p:cNvPr>
          <p:cNvPicPr>
            <a:picLocks noChangeAspect="1"/>
          </p:cNvPicPr>
          <p:nvPr/>
        </p:nvPicPr>
        <p:blipFill>
          <a:blip r:embed="rId2"/>
          <a:stretch>
            <a:fillRect/>
          </a:stretch>
        </p:blipFill>
        <p:spPr>
          <a:xfrm>
            <a:off x="320040" y="3193829"/>
            <a:ext cx="5614416" cy="2503358"/>
          </a:xfrm>
          <a:prstGeom prst="rect">
            <a:avLst/>
          </a:prstGeom>
        </p:spPr>
      </p:pic>
      <p:pic>
        <p:nvPicPr>
          <p:cNvPr id="4" name="Immagine 3">
            <a:extLst>
              <a:ext uri="{FF2B5EF4-FFF2-40B4-BE49-F238E27FC236}">
                <a16:creationId xmlns:a16="http://schemas.microsoft.com/office/drawing/2014/main" id="{58E55A1D-E6EF-D331-13AE-B95C9D28BFE9}"/>
              </a:ext>
            </a:extLst>
          </p:cNvPr>
          <p:cNvPicPr>
            <a:picLocks noChangeAspect="1"/>
          </p:cNvPicPr>
          <p:nvPr/>
        </p:nvPicPr>
        <p:blipFill>
          <a:blip r:embed="rId3"/>
          <a:stretch>
            <a:fillRect/>
          </a:stretch>
        </p:blipFill>
        <p:spPr>
          <a:xfrm>
            <a:off x="6254496" y="3561238"/>
            <a:ext cx="5614416" cy="1768540"/>
          </a:xfrm>
          <a:prstGeom prst="rect">
            <a:avLst/>
          </a:prstGeom>
        </p:spPr>
      </p:pic>
    </p:spTree>
    <p:extLst>
      <p:ext uri="{BB962C8B-B14F-4D97-AF65-F5344CB8AC3E}">
        <p14:creationId xmlns:p14="http://schemas.microsoft.com/office/powerpoint/2010/main" val="39261159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1E3C5DF4-FB1B-3D28-D5DC-BD9061331117}"/>
              </a:ext>
            </a:extLst>
          </p:cNvPr>
          <p:cNvSpPr txBox="1"/>
          <p:nvPr/>
        </p:nvSpPr>
        <p:spPr>
          <a:xfrm>
            <a:off x="742348" y="0"/>
            <a:ext cx="9829800" cy="1325880"/>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600" b="1" dirty="0">
                <a:solidFill>
                  <a:schemeClr val="tx2"/>
                </a:solidFill>
                <a:ea typeface="+mj-ea"/>
                <a:cs typeface="+mj-cs"/>
              </a:rPr>
              <a:t> </a:t>
            </a:r>
            <a:r>
              <a:rPr lang="en-US" sz="3600" b="1" dirty="0" err="1">
                <a:solidFill>
                  <a:schemeClr val="tx2"/>
                </a:solidFill>
                <a:ea typeface="+mj-ea"/>
                <a:cs typeface="+mj-cs"/>
              </a:rPr>
              <a:t>Chirurgia</a:t>
            </a:r>
            <a:r>
              <a:rPr lang="en-US" sz="3600" b="1" dirty="0">
                <a:solidFill>
                  <a:schemeClr val="tx2"/>
                </a:solidFill>
                <a:ea typeface="+mj-ea"/>
                <a:cs typeface="+mj-cs"/>
              </a:rPr>
              <a:t>/</a:t>
            </a:r>
            <a:r>
              <a:rPr lang="en-US" sz="3600" b="1" dirty="0" err="1">
                <a:solidFill>
                  <a:schemeClr val="tx2"/>
                </a:solidFill>
                <a:ea typeface="+mj-ea"/>
                <a:cs typeface="+mj-cs"/>
              </a:rPr>
              <a:t>Farmaci</a:t>
            </a:r>
            <a:r>
              <a:rPr lang="en-US" sz="3600" b="1" dirty="0">
                <a:solidFill>
                  <a:schemeClr val="tx2"/>
                </a:solidFill>
                <a:ea typeface="+mj-ea"/>
                <a:cs typeface="+mj-cs"/>
              </a:rPr>
              <a:t>/ </a:t>
            </a:r>
            <a:r>
              <a:rPr lang="en-US" sz="3600" b="1" dirty="0" err="1">
                <a:solidFill>
                  <a:schemeClr val="tx2"/>
                </a:solidFill>
                <a:ea typeface="+mj-ea"/>
                <a:cs typeface="+mj-cs"/>
              </a:rPr>
              <a:t>Psicoterapia</a:t>
            </a:r>
            <a:r>
              <a:rPr lang="en-US" sz="3600" b="1" dirty="0">
                <a:solidFill>
                  <a:schemeClr val="tx2"/>
                </a:solidFill>
                <a:ea typeface="+mj-ea"/>
                <a:cs typeface="+mj-cs"/>
              </a:rPr>
              <a:t>: </a:t>
            </a:r>
          </a:p>
          <a:p>
            <a:pPr algn="ctr">
              <a:lnSpc>
                <a:spcPct val="90000"/>
              </a:lnSpc>
              <a:spcBef>
                <a:spcPct val="0"/>
              </a:spcBef>
              <a:spcAft>
                <a:spcPts val="600"/>
              </a:spcAft>
            </a:pPr>
            <a:r>
              <a:rPr lang="en-US" sz="3600" b="1" dirty="0" err="1">
                <a:solidFill>
                  <a:schemeClr val="tx2"/>
                </a:solidFill>
                <a:ea typeface="+mj-ea"/>
                <a:cs typeface="+mj-cs"/>
              </a:rPr>
              <a:t>efficacia</a:t>
            </a:r>
            <a:r>
              <a:rPr lang="en-US" sz="3600" b="1" dirty="0">
                <a:solidFill>
                  <a:schemeClr val="tx2"/>
                </a:solidFill>
                <a:ea typeface="+mj-ea"/>
                <a:cs typeface="+mj-cs"/>
              </a:rPr>
              <a:t> </a:t>
            </a:r>
            <a:r>
              <a:rPr lang="en-US" sz="3600" b="1" dirty="0" err="1">
                <a:solidFill>
                  <a:schemeClr val="tx2"/>
                </a:solidFill>
                <a:ea typeface="+mj-ea"/>
                <a:cs typeface="+mj-cs"/>
              </a:rPr>
              <a:t>sulla</a:t>
            </a:r>
            <a:r>
              <a:rPr lang="en-US" sz="3600" b="1" dirty="0">
                <a:solidFill>
                  <a:schemeClr val="tx2"/>
                </a:solidFill>
                <a:ea typeface="+mj-ea"/>
                <a:cs typeface="+mj-cs"/>
              </a:rPr>
              <a:t> Food Addiction</a:t>
            </a:r>
            <a:r>
              <a:rPr lang="en-US" sz="3600" b="1" kern="1200" dirty="0">
                <a:solidFill>
                  <a:schemeClr val="tx2"/>
                </a:solidFill>
                <a:ea typeface="+mj-ea"/>
                <a:cs typeface="+mj-cs"/>
              </a:rPr>
              <a:t> </a:t>
            </a:r>
          </a:p>
        </p:txBody>
      </p:sp>
      <p:sp>
        <p:nvSpPr>
          <p:cNvPr id="3" name="Segnaposto contenuto 2">
            <a:extLst>
              <a:ext uri="{FF2B5EF4-FFF2-40B4-BE49-F238E27FC236}">
                <a16:creationId xmlns:a16="http://schemas.microsoft.com/office/drawing/2014/main" id="{F6CDEA9C-29C2-8F50-1A71-F2A3A6DD743D}"/>
              </a:ext>
            </a:extLst>
          </p:cNvPr>
          <p:cNvSpPr>
            <a:spLocks noGrp="1"/>
          </p:cNvSpPr>
          <p:nvPr>
            <p:ph idx="1"/>
          </p:nvPr>
        </p:nvSpPr>
        <p:spPr>
          <a:xfrm>
            <a:off x="123299" y="1995200"/>
            <a:ext cx="5126896" cy="3227626"/>
          </a:xfrm>
        </p:spPr>
        <p:txBody>
          <a:bodyPr vert="horz" lIns="91440" tIns="45720" rIns="91440" bIns="45720" rtlCol="0" anchor="ctr">
            <a:normAutofit/>
          </a:bodyPr>
          <a:lstStyle/>
          <a:p>
            <a:pPr marL="0" indent="0">
              <a:buNone/>
            </a:pPr>
            <a:r>
              <a:rPr lang="en-US" sz="1300" dirty="0">
                <a:solidFill>
                  <a:schemeClr val="tx2"/>
                </a:solidFill>
              </a:rPr>
              <a:t>Review e </a:t>
            </a:r>
            <a:r>
              <a:rPr lang="en-US" sz="1300" dirty="0" err="1">
                <a:solidFill>
                  <a:schemeClr val="tx2"/>
                </a:solidFill>
              </a:rPr>
              <a:t>metanalisi</a:t>
            </a:r>
            <a:r>
              <a:rPr lang="en-US" sz="1300" dirty="0">
                <a:solidFill>
                  <a:schemeClr val="tx2"/>
                </a:solidFill>
              </a:rPr>
              <a:t> </a:t>
            </a:r>
            <a:r>
              <a:rPr lang="en-US" sz="1300" dirty="0" err="1">
                <a:solidFill>
                  <a:schemeClr val="tx2"/>
                </a:solidFill>
              </a:rPr>
              <a:t>sull’efficacia</a:t>
            </a:r>
            <a:r>
              <a:rPr lang="en-US" sz="1300" dirty="0">
                <a:solidFill>
                  <a:schemeClr val="tx2"/>
                </a:solidFill>
              </a:rPr>
              <a:t> </a:t>
            </a:r>
            <a:r>
              <a:rPr lang="en-US" sz="1300" dirty="0" err="1">
                <a:solidFill>
                  <a:schemeClr val="tx2"/>
                </a:solidFill>
              </a:rPr>
              <a:t>degli</a:t>
            </a:r>
            <a:r>
              <a:rPr lang="en-US" sz="1300" dirty="0">
                <a:solidFill>
                  <a:schemeClr val="tx2"/>
                </a:solidFill>
              </a:rPr>
              <a:t> </a:t>
            </a:r>
            <a:r>
              <a:rPr lang="en-US" sz="1300" dirty="0" err="1">
                <a:solidFill>
                  <a:schemeClr val="tx2"/>
                </a:solidFill>
              </a:rPr>
              <a:t>interventi</a:t>
            </a:r>
            <a:r>
              <a:rPr lang="en-US" sz="1300" dirty="0">
                <a:solidFill>
                  <a:schemeClr val="tx2"/>
                </a:solidFill>
              </a:rPr>
              <a:t> </a:t>
            </a:r>
            <a:r>
              <a:rPr lang="en-US" sz="1300" dirty="0" err="1">
                <a:solidFill>
                  <a:schemeClr val="tx2"/>
                </a:solidFill>
              </a:rPr>
              <a:t>farmacologici</a:t>
            </a:r>
            <a:r>
              <a:rPr lang="en-US" sz="1300" dirty="0">
                <a:solidFill>
                  <a:schemeClr val="tx2"/>
                </a:solidFill>
              </a:rPr>
              <a:t>, </a:t>
            </a:r>
            <a:r>
              <a:rPr lang="en-US" sz="1300" dirty="0" err="1">
                <a:solidFill>
                  <a:schemeClr val="tx2"/>
                </a:solidFill>
              </a:rPr>
              <a:t>comportamentali</a:t>
            </a:r>
            <a:r>
              <a:rPr lang="en-US" sz="1300" dirty="0">
                <a:solidFill>
                  <a:schemeClr val="tx2"/>
                </a:solidFill>
              </a:rPr>
              <a:t> e di </a:t>
            </a:r>
            <a:r>
              <a:rPr lang="en-US" sz="1300" dirty="0" err="1">
                <a:solidFill>
                  <a:schemeClr val="tx2"/>
                </a:solidFill>
              </a:rPr>
              <a:t>chirurgia</a:t>
            </a:r>
            <a:r>
              <a:rPr lang="en-US" sz="1300" dirty="0">
                <a:solidFill>
                  <a:schemeClr val="tx2"/>
                </a:solidFill>
              </a:rPr>
              <a:t> bariatrica-</a:t>
            </a:r>
            <a:r>
              <a:rPr lang="en-US" sz="1300" dirty="0" err="1">
                <a:solidFill>
                  <a:schemeClr val="tx2"/>
                </a:solidFill>
              </a:rPr>
              <a:t>metabolica</a:t>
            </a:r>
            <a:r>
              <a:rPr lang="en-US" sz="1300" dirty="0">
                <a:solidFill>
                  <a:schemeClr val="tx2"/>
                </a:solidFill>
              </a:rPr>
              <a:t> </a:t>
            </a:r>
            <a:r>
              <a:rPr lang="en-US" sz="1300" dirty="0" err="1">
                <a:solidFill>
                  <a:schemeClr val="tx2"/>
                </a:solidFill>
              </a:rPr>
              <a:t>sulla</a:t>
            </a:r>
            <a:r>
              <a:rPr lang="en-US" sz="1300" dirty="0">
                <a:solidFill>
                  <a:schemeClr val="tx2"/>
                </a:solidFill>
              </a:rPr>
              <a:t> Food Addiction in </a:t>
            </a:r>
            <a:r>
              <a:rPr lang="en-US" sz="1300" dirty="0" err="1">
                <a:solidFill>
                  <a:schemeClr val="tx2"/>
                </a:solidFill>
              </a:rPr>
              <a:t>campioni</a:t>
            </a:r>
            <a:r>
              <a:rPr lang="en-US" sz="1300" dirty="0">
                <a:solidFill>
                  <a:schemeClr val="tx2"/>
                </a:solidFill>
              </a:rPr>
              <a:t> di </a:t>
            </a:r>
            <a:r>
              <a:rPr lang="en-US" sz="1300" dirty="0" err="1">
                <a:solidFill>
                  <a:schemeClr val="tx2"/>
                </a:solidFill>
              </a:rPr>
              <a:t>adulti</a:t>
            </a:r>
            <a:endParaRPr lang="en-US" sz="1300" dirty="0">
              <a:solidFill>
                <a:schemeClr val="tx2"/>
              </a:solidFill>
            </a:endParaRPr>
          </a:p>
          <a:p>
            <a:pPr marL="0" indent="0">
              <a:buNone/>
            </a:pPr>
            <a:r>
              <a:rPr lang="en-US" sz="1300" dirty="0">
                <a:solidFill>
                  <a:schemeClr val="tx2"/>
                </a:solidFill>
              </a:rPr>
              <a:t>Solo 15 </a:t>
            </a:r>
            <a:r>
              <a:rPr lang="en-US" sz="1300" dirty="0" err="1">
                <a:solidFill>
                  <a:schemeClr val="tx2"/>
                </a:solidFill>
              </a:rPr>
              <a:t>studi</a:t>
            </a:r>
            <a:r>
              <a:rPr lang="en-US" sz="1300" dirty="0">
                <a:solidFill>
                  <a:schemeClr val="tx2"/>
                </a:solidFill>
              </a:rPr>
              <a:t> da </a:t>
            </a:r>
            <a:r>
              <a:rPr lang="en-US" sz="1300" dirty="0" err="1">
                <a:solidFill>
                  <a:schemeClr val="tx2"/>
                </a:solidFill>
              </a:rPr>
              <a:t>inserire</a:t>
            </a:r>
            <a:r>
              <a:rPr lang="en-US" sz="1300" dirty="0">
                <a:solidFill>
                  <a:schemeClr val="tx2"/>
                </a:solidFill>
              </a:rPr>
              <a:t> </a:t>
            </a:r>
            <a:r>
              <a:rPr lang="en-US" sz="1300" dirty="0" err="1">
                <a:solidFill>
                  <a:schemeClr val="tx2"/>
                </a:solidFill>
              </a:rPr>
              <a:t>nelle</a:t>
            </a:r>
            <a:r>
              <a:rPr lang="en-US" sz="1300" dirty="0">
                <a:solidFill>
                  <a:schemeClr val="tx2"/>
                </a:solidFill>
              </a:rPr>
              <a:t> </a:t>
            </a:r>
            <a:r>
              <a:rPr lang="en-US" sz="1300" dirty="0" err="1">
                <a:solidFill>
                  <a:schemeClr val="tx2"/>
                </a:solidFill>
              </a:rPr>
              <a:t>analisi</a:t>
            </a:r>
            <a:endParaRPr lang="en-US" sz="1300" dirty="0">
              <a:solidFill>
                <a:schemeClr val="tx2"/>
              </a:solidFill>
            </a:endParaRPr>
          </a:p>
          <a:p>
            <a:pPr marL="0" indent="0">
              <a:buNone/>
            </a:pPr>
            <a:r>
              <a:rPr lang="en-US" sz="1300" b="0" i="0" u="none" strike="noStrike" baseline="0" dirty="0" err="1">
                <a:solidFill>
                  <a:schemeClr val="tx2"/>
                </a:solidFill>
              </a:rPr>
              <a:t>È</a:t>
            </a:r>
            <a:r>
              <a:rPr lang="en-US" sz="1300" b="0" i="0" u="none" strike="noStrike" baseline="0" dirty="0">
                <a:solidFill>
                  <a:schemeClr val="tx2"/>
                </a:solidFill>
              </a:rPr>
              <a:t> </a:t>
            </a:r>
            <a:r>
              <a:rPr lang="en-US" sz="1300" b="0" i="0" u="none" strike="noStrike" baseline="0" dirty="0" err="1">
                <a:solidFill>
                  <a:schemeClr val="tx2"/>
                </a:solidFill>
              </a:rPr>
              <a:t>stato</a:t>
            </a:r>
            <a:r>
              <a:rPr lang="en-US" sz="1300" b="0" i="0" u="none" strike="noStrike" baseline="0" dirty="0">
                <a:solidFill>
                  <a:schemeClr val="tx2"/>
                </a:solidFill>
              </a:rPr>
              <a:t> </a:t>
            </a:r>
            <a:r>
              <a:rPr lang="en-US" sz="1300" b="0" i="0" u="none" strike="noStrike" baseline="0" dirty="0" err="1">
                <a:solidFill>
                  <a:schemeClr val="tx2"/>
                </a:solidFill>
              </a:rPr>
              <a:t>riscontrato</a:t>
            </a:r>
            <a:r>
              <a:rPr lang="en-US" sz="1300" b="0" i="0" u="none" strike="noStrike" baseline="0" dirty="0">
                <a:solidFill>
                  <a:schemeClr val="tx2"/>
                </a:solidFill>
              </a:rPr>
              <a:t> un </a:t>
            </a:r>
            <a:r>
              <a:rPr lang="en-US" sz="1300" b="0" i="0" u="none" strike="noStrike" baseline="0" dirty="0" err="1">
                <a:solidFill>
                  <a:schemeClr val="tx2"/>
                </a:solidFill>
              </a:rPr>
              <a:t>effetto</a:t>
            </a:r>
            <a:r>
              <a:rPr lang="en-US" sz="1300" b="0" i="0" u="none" strike="noStrike" baseline="0" dirty="0">
                <a:solidFill>
                  <a:schemeClr val="tx2"/>
                </a:solidFill>
              </a:rPr>
              <a:t> </a:t>
            </a:r>
            <a:r>
              <a:rPr lang="en-US" sz="1300" b="0" i="0" u="none" strike="noStrike" baseline="0" dirty="0" err="1">
                <a:solidFill>
                  <a:schemeClr val="tx2"/>
                </a:solidFill>
              </a:rPr>
              <a:t>positivo</a:t>
            </a:r>
            <a:r>
              <a:rPr lang="en-US" sz="1300" b="0" i="0" u="none" strike="noStrike" baseline="0" dirty="0">
                <a:solidFill>
                  <a:schemeClr val="tx2"/>
                </a:solidFill>
              </a:rPr>
              <a:t> </a:t>
            </a:r>
            <a:r>
              <a:rPr lang="en-US" sz="1300" b="0" i="0" u="none" strike="noStrike" baseline="0" dirty="0" err="1">
                <a:solidFill>
                  <a:schemeClr val="tx2"/>
                </a:solidFill>
              </a:rPr>
              <a:t>generale</a:t>
            </a:r>
            <a:r>
              <a:rPr lang="en-US" sz="1300" b="0" i="0" u="none" strike="noStrike" baseline="0" dirty="0">
                <a:solidFill>
                  <a:schemeClr val="tx2"/>
                </a:solidFill>
              </a:rPr>
              <a:t> </a:t>
            </a:r>
            <a:r>
              <a:rPr lang="en-US" sz="1300" b="0" i="0" u="none" strike="noStrike" baseline="0" dirty="0" err="1">
                <a:solidFill>
                  <a:schemeClr val="tx2"/>
                </a:solidFill>
              </a:rPr>
              <a:t>degli</a:t>
            </a:r>
            <a:r>
              <a:rPr lang="en-US" sz="1300" b="0" i="0" u="none" strike="noStrike" baseline="0" dirty="0">
                <a:solidFill>
                  <a:schemeClr val="tx2"/>
                </a:solidFill>
              </a:rPr>
              <a:t> </a:t>
            </a:r>
            <a:r>
              <a:rPr lang="en-US" sz="1300" b="0" i="0" u="none" strike="noStrike" baseline="0" dirty="0" err="1">
                <a:solidFill>
                  <a:schemeClr val="tx2"/>
                </a:solidFill>
              </a:rPr>
              <a:t>interventi</a:t>
            </a:r>
            <a:r>
              <a:rPr lang="en-US" sz="1300" b="0" i="0" u="none" strike="noStrike" baseline="0" dirty="0">
                <a:solidFill>
                  <a:schemeClr val="tx2"/>
                </a:solidFill>
              </a:rPr>
              <a:t> </a:t>
            </a:r>
            <a:r>
              <a:rPr lang="en-US" sz="1300" dirty="0" err="1">
                <a:solidFill>
                  <a:schemeClr val="tx2"/>
                </a:solidFill>
              </a:rPr>
              <a:t>rs</a:t>
            </a:r>
            <a:r>
              <a:rPr lang="en-US" sz="1300" b="0" i="0" u="none" strike="noStrike" baseline="0" dirty="0" err="1">
                <a:solidFill>
                  <a:schemeClr val="tx2"/>
                </a:solidFill>
              </a:rPr>
              <a:t>iduzione</a:t>
            </a:r>
            <a:r>
              <a:rPr lang="en-US" sz="1300" b="0" i="0" u="none" strike="noStrike" baseline="0" dirty="0">
                <a:solidFill>
                  <a:schemeClr val="tx2"/>
                </a:solidFill>
              </a:rPr>
              <a:t> media std </a:t>
            </a:r>
            <a:r>
              <a:rPr lang="en-US" sz="1300" b="0" i="0" u="none" strike="noStrike" baseline="0" dirty="0" err="1">
                <a:solidFill>
                  <a:schemeClr val="tx2"/>
                </a:solidFill>
              </a:rPr>
              <a:t>dei</a:t>
            </a:r>
            <a:r>
              <a:rPr lang="en-US" sz="1300" b="0" i="0" u="none" strike="noStrike" baseline="0" dirty="0">
                <a:solidFill>
                  <a:schemeClr val="tx2"/>
                </a:solidFill>
              </a:rPr>
              <a:t> </a:t>
            </a:r>
            <a:r>
              <a:rPr lang="en-US" sz="1300" b="0" i="0" u="none" strike="noStrike" baseline="0" dirty="0" err="1">
                <a:solidFill>
                  <a:schemeClr val="tx2"/>
                </a:solidFill>
              </a:rPr>
              <a:t>sintomi</a:t>
            </a:r>
            <a:r>
              <a:rPr lang="en-US" sz="1300" b="0" i="0" u="none" strike="noStrike" baseline="0" dirty="0">
                <a:solidFill>
                  <a:schemeClr val="tx2"/>
                </a:solidFill>
              </a:rPr>
              <a:t> Food Addiction di 0.72, CI: 0.58–0.95)</a:t>
            </a:r>
            <a:endParaRPr lang="en-US" sz="1300" dirty="0">
              <a:solidFill>
                <a:schemeClr val="tx2"/>
              </a:solidFill>
            </a:endParaRPr>
          </a:p>
          <a:p>
            <a:pPr marL="0" indent="0">
              <a:buNone/>
            </a:pPr>
            <a:r>
              <a:rPr lang="en-US" sz="1300" dirty="0">
                <a:solidFill>
                  <a:schemeClr val="tx2"/>
                </a:solidFill>
              </a:rPr>
              <a:t>1) </a:t>
            </a:r>
            <a:r>
              <a:rPr lang="en-US" sz="1300" b="1" dirty="0">
                <a:solidFill>
                  <a:schemeClr val="tx2"/>
                </a:solidFill>
              </a:rPr>
              <a:t>La </a:t>
            </a:r>
            <a:r>
              <a:rPr lang="en-US" sz="1300" b="1" dirty="0" err="1">
                <a:solidFill>
                  <a:schemeClr val="tx2"/>
                </a:solidFill>
              </a:rPr>
              <a:t>chirurgia</a:t>
            </a:r>
            <a:r>
              <a:rPr lang="en-US" sz="1300" b="1" dirty="0">
                <a:solidFill>
                  <a:schemeClr val="tx2"/>
                </a:solidFill>
              </a:rPr>
              <a:t> bariatrica ha </a:t>
            </a:r>
            <a:r>
              <a:rPr lang="en-US" sz="1300" b="1" dirty="0" err="1">
                <a:solidFill>
                  <a:schemeClr val="tx2"/>
                </a:solidFill>
              </a:rPr>
              <a:t>mostrato</a:t>
            </a:r>
            <a:r>
              <a:rPr lang="en-US" sz="1300" b="1" dirty="0">
                <a:solidFill>
                  <a:schemeClr val="tx2"/>
                </a:solidFill>
              </a:rPr>
              <a:t> la </a:t>
            </a:r>
            <a:r>
              <a:rPr lang="en-US" sz="1300" b="1" dirty="0" err="1">
                <a:solidFill>
                  <a:schemeClr val="tx2"/>
                </a:solidFill>
              </a:rPr>
              <a:t>maggiore</a:t>
            </a:r>
            <a:r>
              <a:rPr lang="en-US" sz="1300" b="1" dirty="0">
                <a:solidFill>
                  <a:schemeClr val="tx2"/>
                </a:solidFill>
              </a:rPr>
              <a:t> </a:t>
            </a:r>
            <a:r>
              <a:rPr lang="en-US" sz="1300" b="1" dirty="0" err="1">
                <a:solidFill>
                  <a:schemeClr val="tx2"/>
                </a:solidFill>
              </a:rPr>
              <a:t>efficacia</a:t>
            </a:r>
            <a:r>
              <a:rPr lang="en-US" sz="1300" b="1" dirty="0">
                <a:solidFill>
                  <a:schemeClr val="tx2"/>
                </a:solidFill>
              </a:rPr>
              <a:t> </a:t>
            </a:r>
            <a:r>
              <a:rPr lang="en-US" sz="1300" b="1" dirty="0" err="1">
                <a:solidFill>
                  <a:schemeClr val="tx2"/>
                </a:solidFill>
              </a:rPr>
              <a:t>nel</a:t>
            </a:r>
            <a:r>
              <a:rPr lang="en-US" sz="1300" b="1" dirty="0">
                <a:solidFill>
                  <a:schemeClr val="tx2"/>
                </a:solidFill>
              </a:rPr>
              <a:t> </a:t>
            </a:r>
            <a:r>
              <a:rPr lang="en-US" sz="1300" b="1" dirty="0" err="1">
                <a:solidFill>
                  <a:schemeClr val="tx2"/>
                </a:solidFill>
              </a:rPr>
              <a:t>ridurre</a:t>
            </a:r>
            <a:r>
              <a:rPr lang="en-US" sz="1300" b="1" dirty="0">
                <a:solidFill>
                  <a:schemeClr val="tx2"/>
                </a:solidFill>
              </a:rPr>
              <a:t> </a:t>
            </a:r>
            <a:r>
              <a:rPr lang="en-US" sz="1300" b="1" dirty="0" err="1">
                <a:solidFill>
                  <a:schemeClr val="tx2"/>
                </a:solidFill>
              </a:rPr>
              <a:t>i</a:t>
            </a:r>
            <a:r>
              <a:rPr lang="en-US" sz="1300" b="1" dirty="0">
                <a:solidFill>
                  <a:schemeClr val="tx2"/>
                </a:solidFill>
              </a:rPr>
              <a:t> </a:t>
            </a:r>
            <a:r>
              <a:rPr lang="en-US" sz="1300" b="1" dirty="0" err="1">
                <a:solidFill>
                  <a:schemeClr val="tx2"/>
                </a:solidFill>
              </a:rPr>
              <a:t>sintomi</a:t>
            </a:r>
            <a:r>
              <a:rPr lang="en-US" sz="1300" b="1" dirty="0">
                <a:solidFill>
                  <a:schemeClr val="tx2"/>
                </a:solidFill>
              </a:rPr>
              <a:t> </a:t>
            </a:r>
            <a:r>
              <a:rPr lang="en-US" sz="1300" b="1" dirty="0" err="1">
                <a:solidFill>
                  <a:schemeClr val="tx2"/>
                </a:solidFill>
              </a:rPr>
              <a:t>della</a:t>
            </a:r>
            <a:r>
              <a:rPr lang="en-US" sz="1300" b="1" dirty="0">
                <a:solidFill>
                  <a:schemeClr val="tx2"/>
                </a:solidFill>
              </a:rPr>
              <a:t> Food Addiction </a:t>
            </a:r>
            <a:r>
              <a:rPr lang="en-US" sz="1300" dirty="0">
                <a:solidFill>
                  <a:schemeClr val="tx2"/>
                </a:solidFill>
              </a:rPr>
              <a:t>(SMD = 1.17, CI: 0.58–1.7) </a:t>
            </a:r>
            <a:r>
              <a:rPr lang="en-US" sz="1300" dirty="0" err="1">
                <a:solidFill>
                  <a:schemeClr val="tx2"/>
                </a:solidFill>
              </a:rPr>
              <a:t>anche</a:t>
            </a:r>
            <a:r>
              <a:rPr lang="en-US" sz="1300" dirty="0">
                <a:solidFill>
                  <a:schemeClr val="tx2"/>
                </a:solidFill>
              </a:rPr>
              <a:t> se </a:t>
            </a:r>
            <a:r>
              <a:rPr lang="en-US" sz="1300" dirty="0" err="1">
                <a:solidFill>
                  <a:schemeClr val="tx2"/>
                </a:solidFill>
              </a:rPr>
              <a:t>i</a:t>
            </a:r>
            <a:r>
              <a:rPr lang="en-US" sz="1300" dirty="0">
                <a:solidFill>
                  <a:schemeClr val="tx2"/>
                </a:solidFill>
              </a:rPr>
              <a:t> </a:t>
            </a:r>
            <a:r>
              <a:rPr lang="en-US" sz="1300" dirty="0" err="1">
                <a:solidFill>
                  <a:schemeClr val="tx2"/>
                </a:solidFill>
              </a:rPr>
              <a:t>risultati</a:t>
            </a:r>
            <a:r>
              <a:rPr lang="en-US" sz="1300" dirty="0">
                <a:solidFill>
                  <a:schemeClr val="tx2"/>
                </a:solidFill>
              </a:rPr>
              <a:t> </a:t>
            </a:r>
            <a:r>
              <a:rPr lang="en-US" sz="1300" dirty="0" err="1">
                <a:solidFill>
                  <a:schemeClr val="tx2"/>
                </a:solidFill>
              </a:rPr>
              <a:t>hanno</a:t>
            </a:r>
            <a:r>
              <a:rPr lang="en-US" sz="1300" dirty="0">
                <a:solidFill>
                  <a:schemeClr val="tx2"/>
                </a:solidFill>
              </a:rPr>
              <a:t> </a:t>
            </a:r>
            <a:r>
              <a:rPr lang="en-US" sz="1300" dirty="0" err="1">
                <a:solidFill>
                  <a:schemeClr val="tx2"/>
                </a:solidFill>
              </a:rPr>
              <a:t>mostrato</a:t>
            </a:r>
            <a:r>
              <a:rPr lang="en-US" sz="1300" dirty="0">
                <a:solidFill>
                  <a:schemeClr val="tx2"/>
                </a:solidFill>
              </a:rPr>
              <a:t> di </a:t>
            </a:r>
            <a:r>
              <a:rPr lang="en-US" sz="1300" dirty="0" err="1">
                <a:solidFill>
                  <a:schemeClr val="tx2"/>
                </a:solidFill>
              </a:rPr>
              <a:t>dipendere</a:t>
            </a:r>
            <a:r>
              <a:rPr lang="en-US" sz="1300" dirty="0">
                <a:solidFill>
                  <a:schemeClr val="tx2"/>
                </a:solidFill>
              </a:rPr>
              <a:t> in </a:t>
            </a:r>
            <a:r>
              <a:rPr lang="en-US" sz="1300" dirty="0" err="1">
                <a:solidFill>
                  <a:schemeClr val="tx2"/>
                </a:solidFill>
              </a:rPr>
              <a:t>particolare</a:t>
            </a:r>
            <a:r>
              <a:rPr lang="en-US" sz="1300" dirty="0">
                <a:solidFill>
                  <a:schemeClr val="tx2"/>
                </a:solidFill>
              </a:rPr>
              <a:t> da uno studio</a:t>
            </a:r>
          </a:p>
          <a:p>
            <a:pPr marL="0" indent="0">
              <a:buNone/>
            </a:pPr>
            <a:r>
              <a:rPr lang="en-US" sz="1300" dirty="0">
                <a:solidFill>
                  <a:schemeClr val="tx2"/>
                </a:solidFill>
              </a:rPr>
              <a:t>2) </a:t>
            </a:r>
            <a:r>
              <a:rPr lang="en-US" sz="1300" b="1" dirty="0" err="1">
                <a:solidFill>
                  <a:schemeClr val="tx2"/>
                </a:solidFill>
              </a:rPr>
              <a:t>Gli</a:t>
            </a:r>
            <a:r>
              <a:rPr lang="en-US" sz="1300" b="1" dirty="0">
                <a:solidFill>
                  <a:schemeClr val="tx2"/>
                </a:solidFill>
              </a:rPr>
              <a:t> </a:t>
            </a:r>
            <a:r>
              <a:rPr lang="en-US" sz="1300" b="1" dirty="0" err="1">
                <a:solidFill>
                  <a:schemeClr val="tx2"/>
                </a:solidFill>
              </a:rPr>
              <a:t>studi</a:t>
            </a:r>
            <a:r>
              <a:rPr lang="en-US" sz="1300" b="1" dirty="0">
                <a:solidFill>
                  <a:schemeClr val="tx2"/>
                </a:solidFill>
              </a:rPr>
              <a:t> sui </a:t>
            </a:r>
            <a:r>
              <a:rPr lang="en-US" sz="1300" b="1" dirty="0" err="1">
                <a:solidFill>
                  <a:schemeClr val="tx2"/>
                </a:solidFill>
              </a:rPr>
              <a:t>trattamenti</a:t>
            </a:r>
            <a:r>
              <a:rPr lang="en-US" sz="1300" b="1" dirty="0">
                <a:solidFill>
                  <a:schemeClr val="tx2"/>
                </a:solidFill>
              </a:rPr>
              <a:t> </a:t>
            </a:r>
            <a:r>
              <a:rPr lang="en-US" sz="1300" b="1" dirty="0" err="1">
                <a:solidFill>
                  <a:schemeClr val="tx2"/>
                </a:solidFill>
              </a:rPr>
              <a:t>farmacologici</a:t>
            </a:r>
            <a:r>
              <a:rPr lang="en-US" sz="1300" b="1" dirty="0">
                <a:solidFill>
                  <a:schemeClr val="tx2"/>
                </a:solidFill>
              </a:rPr>
              <a:t> </a:t>
            </a:r>
            <a:r>
              <a:rPr lang="en-US" sz="1300" b="1" dirty="0" err="1">
                <a:solidFill>
                  <a:schemeClr val="tx2"/>
                </a:solidFill>
              </a:rPr>
              <a:t>erano</a:t>
            </a:r>
            <a:r>
              <a:rPr lang="en-US" sz="1300" b="1" dirty="0">
                <a:solidFill>
                  <a:schemeClr val="tx2"/>
                </a:solidFill>
              </a:rPr>
              <a:t> solo 2</a:t>
            </a:r>
          </a:p>
          <a:p>
            <a:pPr marL="0" indent="0">
              <a:buNone/>
            </a:pPr>
            <a:r>
              <a:rPr lang="en-US" sz="1300" dirty="0">
                <a:solidFill>
                  <a:schemeClr val="tx2"/>
                </a:solidFill>
              </a:rPr>
              <a:t>3) </a:t>
            </a:r>
            <a:r>
              <a:rPr lang="en-US" sz="1300" b="1" dirty="0" err="1">
                <a:solidFill>
                  <a:schemeClr val="tx2"/>
                </a:solidFill>
              </a:rPr>
              <a:t>Gli</a:t>
            </a:r>
            <a:r>
              <a:rPr lang="en-US" sz="1300" b="1" dirty="0">
                <a:solidFill>
                  <a:schemeClr val="tx2"/>
                </a:solidFill>
              </a:rPr>
              <a:t> </a:t>
            </a:r>
            <a:r>
              <a:rPr lang="en-US" sz="1300" b="1" dirty="0" err="1">
                <a:solidFill>
                  <a:schemeClr val="tx2"/>
                </a:solidFill>
              </a:rPr>
              <a:t>studi</a:t>
            </a:r>
            <a:r>
              <a:rPr lang="en-US" sz="1300" b="1" dirty="0">
                <a:solidFill>
                  <a:schemeClr val="tx2"/>
                </a:solidFill>
              </a:rPr>
              <a:t> </a:t>
            </a:r>
            <a:r>
              <a:rPr lang="en-US" sz="1300" b="1" dirty="0" err="1">
                <a:solidFill>
                  <a:schemeClr val="tx2"/>
                </a:solidFill>
              </a:rPr>
              <a:t>comportamentali</a:t>
            </a:r>
            <a:r>
              <a:rPr lang="en-US" sz="1300" b="1" dirty="0">
                <a:solidFill>
                  <a:schemeClr val="tx2"/>
                </a:solidFill>
              </a:rPr>
              <a:t> </a:t>
            </a:r>
            <a:r>
              <a:rPr lang="en-US" sz="1300" b="1" dirty="0" err="1">
                <a:solidFill>
                  <a:schemeClr val="tx2"/>
                </a:solidFill>
              </a:rPr>
              <a:t>hanno</a:t>
            </a:r>
            <a:r>
              <a:rPr lang="en-US" sz="1300" b="1" dirty="0">
                <a:solidFill>
                  <a:schemeClr val="tx2"/>
                </a:solidFill>
              </a:rPr>
              <a:t> </a:t>
            </a:r>
            <a:r>
              <a:rPr lang="en-US" sz="1300" b="1" dirty="0" err="1">
                <a:solidFill>
                  <a:schemeClr val="tx2"/>
                </a:solidFill>
              </a:rPr>
              <a:t>mostrato</a:t>
            </a:r>
            <a:r>
              <a:rPr lang="en-US" sz="1300" b="1" dirty="0">
                <a:solidFill>
                  <a:schemeClr val="tx2"/>
                </a:solidFill>
              </a:rPr>
              <a:t> </a:t>
            </a:r>
            <a:r>
              <a:rPr lang="en-US" sz="1300" b="1" dirty="0" err="1">
                <a:solidFill>
                  <a:schemeClr val="tx2"/>
                </a:solidFill>
              </a:rPr>
              <a:t>risultati</a:t>
            </a:r>
            <a:r>
              <a:rPr lang="en-US" sz="1300" b="1" dirty="0">
                <a:solidFill>
                  <a:schemeClr val="tx2"/>
                </a:solidFill>
              </a:rPr>
              <a:t> molto </a:t>
            </a:r>
            <a:r>
              <a:rPr lang="en-US" sz="1300" b="1" dirty="0" err="1">
                <a:solidFill>
                  <a:schemeClr val="tx2"/>
                </a:solidFill>
              </a:rPr>
              <a:t>variabili</a:t>
            </a:r>
            <a:endParaRPr lang="en-US" sz="1300" b="1" dirty="0">
              <a:solidFill>
                <a:schemeClr val="tx2"/>
              </a:solidFill>
            </a:endParaRPr>
          </a:p>
        </p:txBody>
      </p:sp>
      <p:pic>
        <p:nvPicPr>
          <p:cNvPr id="9" name="Immagine 8">
            <a:extLst>
              <a:ext uri="{FF2B5EF4-FFF2-40B4-BE49-F238E27FC236}">
                <a16:creationId xmlns:a16="http://schemas.microsoft.com/office/drawing/2014/main" id="{032628B5-06C3-C251-FCAF-B2387B18C590}"/>
              </a:ext>
            </a:extLst>
          </p:cNvPr>
          <p:cNvPicPr>
            <a:picLocks noChangeAspect="1"/>
          </p:cNvPicPr>
          <p:nvPr/>
        </p:nvPicPr>
        <p:blipFill>
          <a:blip r:embed="rId2"/>
          <a:stretch>
            <a:fillRect/>
          </a:stretch>
        </p:blipFill>
        <p:spPr>
          <a:xfrm>
            <a:off x="6815141" y="1507824"/>
            <a:ext cx="4954693" cy="966164"/>
          </a:xfrm>
          <a:prstGeom prst="rect">
            <a:avLst/>
          </a:prstGeom>
          <a:effectLst>
            <a:outerShdw blurRad="50800" dist="38100" dir="10800000" algn="r" rotWithShape="0">
              <a:prstClr val="black">
                <a:alpha val="40000"/>
              </a:prstClr>
            </a:outerShdw>
          </a:effectLst>
        </p:spPr>
      </p:pic>
      <p:pic>
        <p:nvPicPr>
          <p:cNvPr id="10" name="Immagine 9">
            <a:extLst>
              <a:ext uri="{FF2B5EF4-FFF2-40B4-BE49-F238E27FC236}">
                <a16:creationId xmlns:a16="http://schemas.microsoft.com/office/drawing/2014/main" id="{B2DA6055-008F-D58C-05B1-3CAC552A7853}"/>
              </a:ext>
            </a:extLst>
          </p:cNvPr>
          <p:cNvPicPr>
            <a:picLocks noChangeAspect="1"/>
          </p:cNvPicPr>
          <p:nvPr/>
        </p:nvPicPr>
        <p:blipFill>
          <a:blip r:embed="rId3"/>
          <a:stretch>
            <a:fillRect/>
          </a:stretch>
        </p:blipFill>
        <p:spPr>
          <a:xfrm>
            <a:off x="9591466" y="2944114"/>
            <a:ext cx="2477235" cy="402286"/>
          </a:xfrm>
          <a:prstGeom prst="rect">
            <a:avLst/>
          </a:prstGeom>
        </p:spPr>
      </p:pic>
      <p:pic>
        <p:nvPicPr>
          <p:cNvPr id="11" name="Immagine 10">
            <a:extLst>
              <a:ext uri="{FF2B5EF4-FFF2-40B4-BE49-F238E27FC236}">
                <a16:creationId xmlns:a16="http://schemas.microsoft.com/office/drawing/2014/main" id="{6FA5628C-E396-304A-0A00-5B48775A623E}"/>
              </a:ext>
            </a:extLst>
          </p:cNvPr>
          <p:cNvPicPr>
            <a:picLocks noChangeAspect="1"/>
          </p:cNvPicPr>
          <p:nvPr/>
        </p:nvPicPr>
        <p:blipFill>
          <a:blip r:embed="rId4"/>
          <a:stretch>
            <a:fillRect/>
          </a:stretch>
        </p:blipFill>
        <p:spPr>
          <a:xfrm>
            <a:off x="1210171" y="5424791"/>
            <a:ext cx="2235200" cy="1041400"/>
          </a:xfrm>
          <a:prstGeom prst="rect">
            <a:avLst/>
          </a:prstGeom>
        </p:spPr>
      </p:pic>
      <p:cxnSp>
        <p:nvCxnSpPr>
          <p:cNvPr id="13" name="Connettore 2 12">
            <a:extLst>
              <a:ext uri="{FF2B5EF4-FFF2-40B4-BE49-F238E27FC236}">
                <a16:creationId xmlns:a16="http://schemas.microsoft.com/office/drawing/2014/main" id="{25EF2C11-61A9-59FD-5468-E58D4419E625}"/>
              </a:ext>
            </a:extLst>
          </p:cNvPr>
          <p:cNvCxnSpPr/>
          <p:nvPr/>
        </p:nvCxnSpPr>
        <p:spPr>
          <a:xfrm>
            <a:off x="271463" y="5945491"/>
            <a:ext cx="74520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5" name="Immagine 14">
            <a:extLst>
              <a:ext uri="{FF2B5EF4-FFF2-40B4-BE49-F238E27FC236}">
                <a16:creationId xmlns:a16="http://schemas.microsoft.com/office/drawing/2014/main" id="{828B4C02-6BAF-3592-0D5E-3055C55CF2D8}"/>
              </a:ext>
            </a:extLst>
          </p:cNvPr>
          <p:cNvPicPr>
            <a:picLocks noChangeAspect="1"/>
          </p:cNvPicPr>
          <p:nvPr/>
        </p:nvPicPr>
        <p:blipFill>
          <a:blip r:embed="rId5"/>
          <a:stretch>
            <a:fillRect/>
          </a:stretch>
        </p:blipFill>
        <p:spPr>
          <a:xfrm>
            <a:off x="6356179" y="3609013"/>
            <a:ext cx="4411993" cy="2903619"/>
          </a:xfrm>
          <a:prstGeom prst="rect">
            <a:avLst/>
          </a:prstGeom>
        </p:spPr>
      </p:pic>
    </p:spTree>
    <p:extLst>
      <p:ext uri="{BB962C8B-B14F-4D97-AF65-F5344CB8AC3E}">
        <p14:creationId xmlns:p14="http://schemas.microsoft.com/office/powerpoint/2010/main" val="39652135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62B090CA-1634-D5A2-A1C8-85534BC148F4}"/>
              </a:ext>
            </a:extLst>
          </p:cNvPr>
          <p:cNvSpPr txBox="1"/>
          <p:nvPr/>
        </p:nvSpPr>
        <p:spPr>
          <a:xfrm>
            <a:off x="364396" y="2083306"/>
            <a:ext cx="11034583" cy="3970318"/>
          </a:xfrm>
          <a:prstGeom prst="rect">
            <a:avLst/>
          </a:prstGeom>
          <a:noFill/>
        </p:spPr>
        <p:txBody>
          <a:bodyPr wrap="square">
            <a:spAutoFit/>
          </a:bodyPr>
          <a:lstStyle/>
          <a:p>
            <a:r>
              <a:rPr lang="it-IT" sz="1800" b="0">
                <a:effectLst/>
                <a:latin typeface="FrutigerLTStd"/>
              </a:rPr>
              <a:t>Bupropion induces </a:t>
            </a:r>
            <a:r>
              <a:rPr lang="it-IT" sz="1800" b="1">
                <a:effectLst/>
                <a:latin typeface="FrutigerLTStd"/>
              </a:rPr>
              <a:t>satiety centra</a:t>
            </a:r>
            <a:r>
              <a:rPr lang="it-IT" sz="1800" b="0">
                <a:effectLst/>
                <a:latin typeface="FrutigerLTStd"/>
              </a:rPr>
              <a:t>lly by enhancing production and release of </a:t>
            </a:r>
            <a:r>
              <a:rPr lang="el-GR" sz="1800" i="1">
                <a:effectLst/>
                <a:latin typeface="Times"/>
              </a:rPr>
              <a:t>α</a:t>
            </a:r>
            <a:r>
              <a:rPr lang="el-GR" sz="1800" b="0">
                <a:effectLst/>
                <a:latin typeface="FrutigerLTStd"/>
              </a:rPr>
              <a:t>-</a:t>
            </a:r>
            <a:r>
              <a:rPr lang="it-IT" sz="1800" b="0">
                <a:effectLst/>
                <a:latin typeface="FrutigerLTStd"/>
              </a:rPr>
              <a:t>melanocyte stimulating hormone (</a:t>
            </a:r>
            <a:r>
              <a:rPr lang="el-GR" sz="1800" i="1">
                <a:effectLst/>
                <a:latin typeface="Times"/>
              </a:rPr>
              <a:t>α</a:t>
            </a:r>
            <a:r>
              <a:rPr lang="el-GR" sz="1800" b="0">
                <a:effectLst/>
                <a:latin typeface="FrutigerLTStd"/>
              </a:rPr>
              <a:t>-</a:t>
            </a:r>
            <a:r>
              <a:rPr lang="it-IT" sz="1800" b="0">
                <a:effectLst/>
                <a:latin typeface="FrutigerLTStd"/>
              </a:rPr>
              <a:t>MSH) and </a:t>
            </a:r>
            <a:r>
              <a:rPr lang="el-GR" sz="1800" i="1">
                <a:effectLst/>
                <a:latin typeface="Times"/>
              </a:rPr>
              <a:t>β</a:t>
            </a:r>
            <a:r>
              <a:rPr lang="el-GR" sz="1800" b="0">
                <a:effectLst/>
                <a:latin typeface="FrutigerLTStd"/>
              </a:rPr>
              <a:t>-</a:t>
            </a:r>
            <a:r>
              <a:rPr lang="it-IT" sz="1800" b="0">
                <a:effectLst/>
                <a:latin typeface="FrutigerLTStd"/>
              </a:rPr>
              <a:t>endorphin from the pro- opiomelanocortin cells in the arcuate nucleus of the hypothalamus. </a:t>
            </a:r>
          </a:p>
          <a:p>
            <a:r>
              <a:rPr lang="it-IT" sz="1800" b="0">
                <a:effectLst/>
                <a:latin typeface="FrutigerLTStd"/>
              </a:rPr>
              <a:t>Naltrexone disrupts the auto-inhibitory effect of </a:t>
            </a:r>
            <a:r>
              <a:rPr lang="el-GR" sz="1800" i="1">
                <a:effectLst/>
                <a:latin typeface="Times"/>
              </a:rPr>
              <a:t>β</a:t>
            </a:r>
            <a:r>
              <a:rPr lang="el-GR" sz="1800" b="0">
                <a:effectLst/>
                <a:latin typeface="FrutigerLTStd"/>
              </a:rPr>
              <a:t>-</a:t>
            </a:r>
            <a:r>
              <a:rPr lang="it-IT" sz="1800" b="0">
                <a:effectLst/>
                <a:latin typeface="FrutigerLTStd"/>
              </a:rPr>
              <a:t>endorphin on the pro-opiomelanocortin cells by blocking the </a:t>
            </a:r>
            <a:r>
              <a:rPr lang="el-GR" sz="1800" b="0">
                <a:effectLst/>
                <a:latin typeface="FrutigerLTStd"/>
              </a:rPr>
              <a:t>μ-</a:t>
            </a:r>
            <a:r>
              <a:rPr lang="it-IT" sz="1800" b="0">
                <a:effectLst/>
                <a:latin typeface="FrutigerLTStd"/>
              </a:rPr>
              <a:t>opioid receptors. </a:t>
            </a:r>
          </a:p>
          <a:p>
            <a:endParaRPr lang="it-IT" sz="1800" b="1">
              <a:effectLst/>
              <a:latin typeface="FrutigerLTStd"/>
            </a:endParaRPr>
          </a:p>
          <a:p>
            <a:r>
              <a:rPr lang="it-IT" sz="1800" b="1">
                <a:effectLst/>
                <a:latin typeface="FrutigerLTStd"/>
              </a:rPr>
              <a:t>Naltrexone/bupropion also influences the mesolimbic reward system to reduce cravings. </a:t>
            </a:r>
          </a:p>
          <a:p>
            <a:endParaRPr lang="it-IT" sz="1800" b="0">
              <a:effectLst/>
              <a:latin typeface="FrutigerLTStd"/>
            </a:endParaRPr>
          </a:p>
          <a:p>
            <a:r>
              <a:rPr lang="it-IT" sz="1800" b="0">
                <a:effectLst/>
                <a:latin typeface="FrutigerLTStd"/>
              </a:rPr>
              <a:t>This synergistic mode of action is supported by the evidence that the use of bupropion or naltrexone alone does not lead to clinically meaningful weight loss</a:t>
            </a:r>
            <a:r>
              <a:rPr lang="it-IT" sz="800" b="0">
                <a:effectLst/>
                <a:latin typeface="FrutigerLTStd"/>
              </a:rPr>
              <a:t>4</a:t>
            </a:r>
            <a:r>
              <a:rPr lang="it-IT" sz="1800" b="0">
                <a:effectLst/>
                <a:latin typeface="FrutigerLTStd"/>
              </a:rPr>
              <a:t>. </a:t>
            </a:r>
          </a:p>
          <a:p>
            <a:endParaRPr lang="it-IT">
              <a:latin typeface="FrutigerLTStd"/>
            </a:endParaRPr>
          </a:p>
          <a:p>
            <a:r>
              <a:rPr lang="it-IT" sz="1800" b="1">
                <a:effectLst/>
                <a:latin typeface="FrutigerLTStd"/>
              </a:rPr>
              <a:t>Treatment with NB-ER leads to changes in brain activity by blunting hypothalamic activity and increasing activity in areas involved in self-control and awareness that ultimately reduce reactivity to food cues and emotional eating.</a:t>
            </a:r>
          </a:p>
          <a:p>
            <a:endParaRPr lang="it-IT">
              <a:latin typeface="FrutigerLTStd"/>
            </a:endParaRPr>
          </a:p>
          <a:p>
            <a:endParaRPr lang="it-IT" dirty="0"/>
          </a:p>
        </p:txBody>
      </p:sp>
      <p:sp>
        <p:nvSpPr>
          <p:cNvPr id="6" name="CasellaDiTesto 5">
            <a:extLst>
              <a:ext uri="{FF2B5EF4-FFF2-40B4-BE49-F238E27FC236}">
                <a16:creationId xmlns:a16="http://schemas.microsoft.com/office/drawing/2014/main" id="{16F08F06-E0F8-4A61-523C-C67D963F7B70}"/>
              </a:ext>
            </a:extLst>
          </p:cNvPr>
          <p:cNvSpPr txBox="1"/>
          <p:nvPr/>
        </p:nvSpPr>
        <p:spPr>
          <a:xfrm>
            <a:off x="135924" y="6207711"/>
            <a:ext cx="12056076" cy="584775"/>
          </a:xfrm>
          <a:prstGeom prst="rect">
            <a:avLst/>
          </a:prstGeom>
          <a:solidFill>
            <a:schemeClr val="accent4">
              <a:lumMod val="20000"/>
              <a:lumOff val="80000"/>
            </a:schemeClr>
          </a:solidFill>
        </p:spPr>
        <p:txBody>
          <a:bodyPr wrap="square">
            <a:spAutoFit/>
          </a:bodyPr>
          <a:lstStyle/>
          <a:p>
            <a:r>
              <a:rPr lang="it-IT" sz="1600" b="0" i="0" u="none" strike="noStrike">
                <a:solidFill>
                  <a:srgbClr val="212121"/>
                </a:solidFill>
                <a:effectLst/>
                <a:highlight>
                  <a:srgbClr val="FFFFFF"/>
                </a:highlight>
                <a:latin typeface="BlinkMacSystemFont"/>
              </a:rPr>
              <a:t>Lazarus E. Appropriate use of the fixed-dose, extended-release combination of naltrexone and bupropion as treatment for obesity in primary care. Obes Pillars. 2025 Feb 26;14:100170. doi: 10.1016/j.obpill.2025.100170. PMID: 40160495; PMCID: PMC11951042.</a:t>
            </a:r>
            <a:endParaRPr lang="it-IT" sz="1600" dirty="0"/>
          </a:p>
        </p:txBody>
      </p:sp>
      <p:sp>
        <p:nvSpPr>
          <p:cNvPr id="7" name="CasellaDiTesto 6">
            <a:extLst>
              <a:ext uri="{FF2B5EF4-FFF2-40B4-BE49-F238E27FC236}">
                <a16:creationId xmlns:a16="http://schemas.microsoft.com/office/drawing/2014/main" id="{4D78B60C-1087-D261-07CC-E92D9111E051}"/>
              </a:ext>
            </a:extLst>
          </p:cNvPr>
          <p:cNvSpPr txBox="1"/>
          <p:nvPr/>
        </p:nvSpPr>
        <p:spPr>
          <a:xfrm>
            <a:off x="364396" y="0"/>
            <a:ext cx="9829800" cy="132588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600" b="1" dirty="0">
                <a:solidFill>
                  <a:srgbClr val="FF0000"/>
                </a:solidFill>
              </a:rPr>
              <a:t>Food Addiction: </a:t>
            </a:r>
            <a:r>
              <a:rPr lang="en-US" sz="3600" b="1" dirty="0" err="1">
                <a:solidFill>
                  <a:srgbClr val="FF0000"/>
                </a:solidFill>
                <a:ea typeface="+mj-ea"/>
                <a:cs typeface="+mj-cs"/>
              </a:rPr>
              <a:t>s</a:t>
            </a:r>
            <a:r>
              <a:rPr lang="en-US" sz="3600" b="1" kern="1200" dirty="0" err="1">
                <a:solidFill>
                  <a:srgbClr val="FF0000"/>
                </a:solidFill>
                <a:ea typeface="+mj-ea"/>
                <a:cs typeface="+mj-cs"/>
              </a:rPr>
              <a:t>trategie</a:t>
            </a:r>
            <a:r>
              <a:rPr lang="en-US" sz="3600" b="1" kern="1200" dirty="0">
                <a:solidFill>
                  <a:srgbClr val="FF0000"/>
                </a:solidFill>
                <a:ea typeface="+mj-ea"/>
                <a:cs typeface="+mj-cs"/>
              </a:rPr>
              <a:t> </a:t>
            </a:r>
            <a:r>
              <a:rPr lang="en-US" sz="3600" b="1" kern="1200" dirty="0" err="1">
                <a:solidFill>
                  <a:srgbClr val="FF0000"/>
                </a:solidFill>
                <a:ea typeface="+mj-ea"/>
                <a:cs typeface="+mj-cs"/>
              </a:rPr>
              <a:t>farmacologiche</a:t>
            </a:r>
            <a:endParaRPr lang="en-US" sz="3600" b="1" kern="1200" dirty="0">
              <a:solidFill>
                <a:srgbClr val="FF0000"/>
              </a:solidFill>
              <a:ea typeface="+mj-ea"/>
              <a:cs typeface="+mj-cs"/>
            </a:endParaRPr>
          </a:p>
        </p:txBody>
      </p:sp>
      <p:pic>
        <p:nvPicPr>
          <p:cNvPr id="3074" name="Picture 2" descr="Fame e sazietà">
            <a:extLst>
              <a:ext uri="{FF2B5EF4-FFF2-40B4-BE49-F238E27FC236}">
                <a16:creationId xmlns:a16="http://schemas.microsoft.com/office/drawing/2014/main" id="{4922BEAB-1E2C-0628-6EB5-9FB2FDBECD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01113" y="275115"/>
            <a:ext cx="2926491" cy="1654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2244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90F995E-66EF-2A50-A58E-86E7105E3B00}"/>
              </a:ext>
            </a:extLst>
          </p:cNvPr>
          <p:cNvSpPr txBox="1"/>
          <p:nvPr/>
        </p:nvSpPr>
        <p:spPr>
          <a:xfrm>
            <a:off x="4969670" y="2878847"/>
            <a:ext cx="3378994" cy="2308324"/>
          </a:xfrm>
          <a:prstGeom prst="rect">
            <a:avLst/>
          </a:prstGeom>
          <a:noFill/>
          <a:ln>
            <a:solidFill>
              <a:schemeClr val="accent1"/>
            </a:solidFill>
          </a:ln>
        </p:spPr>
        <p:txBody>
          <a:bodyPr wrap="square">
            <a:spAutoFit/>
          </a:bodyPr>
          <a:lstStyle/>
          <a:p>
            <a:r>
              <a:rPr lang="it-IT" b="1" dirty="0" err="1">
                <a:latin typeface="FrutigerLTStd"/>
              </a:rPr>
              <a:t>U</a:t>
            </a:r>
            <a:r>
              <a:rPr lang="it-IT" sz="1800" b="1" dirty="0" err="1">
                <a:effectLst/>
                <a:latin typeface="FrutigerLTStd"/>
              </a:rPr>
              <a:t>ncontrolled</a:t>
            </a:r>
            <a:r>
              <a:rPr lang="it-IT" sz="1800" b="1" dirty="0">
                <a:effectLst/>
                <a:latin typeface="FrutigerLTStd"/>
              </a:rPr>
              <a:t> </a:t>
            </a:r>
            <a:r>
              <a:rPr lang="it-IT" sz="1800" b="1" dirty="0" err="1">
                <a:effectLst/>
                <a:latin typeface="FrutigerLTStd"/>
              </a:rPr>
              <a:t>hypertension</a:t>
            </a:r>
            <a:r>
              <a:rPr lang="it-IT" b="1" dirty="0">
                <a:latin typeface="FrutigerLTStd"/>
              </a:rPr>
              <a:t>, </a:t>
            </a:r>
            <a:r>
              <a:rPr lang="it-IT" sz="1800" b="1" dirty="0" err="1">
                <a:effectLst/>
                <a:latin typeface="FrutigerLTStd"/>
              </a:rPr>
              <a:t>opioid</a:t>
            </a:r>
            <a:r>
              <a:rPr lang="it-IT" sz="1800" b="1" dirty="0">
                <a:effectLst/>
                <a:latin typeface="FrutigerLTStd"/>
              </a:rPr>
              <a:t> use </a:t>
            </a:r>
            <a:r>
              <a:rPr lang="it-IT" sz="1800" b="0" dirty="0">
                <a:effectLst/>
                <a:latin typeface="FrutigerLTStd"/>
              </a:rPr>
              <a:t>(</a:t>
            </a:r>
            <a:r>
              <a:rPr lang="it-IT" sz="1800" b="0" dirty="0" err="1">
                <a:effectLst/>
                <a:latin typeface="FrutigerLTStd"/>
              </a:rPr>
              <a:t>should</a:t>
            </a:r>
            <a:r>
              <a:rPr lang="it-IT" sz="1800" b="0" dirty="0">
                <a:effectLst/>
                <a:latin typeface="FrutigerLTStd"/>
              </a:rPr>
              <a:t> be </a:t>
            </a:r>
            <a:r>
              <a:rPr lang="it-IT" sz="1800" b="0" dirty="0" err="1">
                <a:effectLst/>
                <a:latin typeface="FrutigerLTStd"/>
              </a:rPr>
              <a:t>discontinued</a:t>
            </a:r>
            <a:r>
              <a:rPr lang="it-IT" sz="1800" b="0" dirty="0">
                <a:effectLst/>
                <a:latin typeface="FrutigerLTStd"/>
              </a:rPr>
              <a:t> for </a:t>
            </a:r>
            <a:r>
              <a:rPr lang="it-IT" sz="1800" b="0" dirty="0" err="1">
                <a:effectLst/>
                <a:latin typeface="FrutigerLTStd"/>
              </a:rPr>
              <a:t>seven</a:t>
            </a:r>
            <a:r>
              <a:rPr lang="it-IT" sz="1800" b="0" dirty="0">
                <a:effectLst/>
                <a:latin typeface="FrutigerLTStd"/>
              </a:rPr>
              <a:t> to 10 days </a:t>
            </a:r>
            <a:r>
              <a:rPr lang="it-IT" sz="1800" b="0" dirty="0" err="1">
                <a:effectLst/>
                <a:latin typeface="FrutigerLTStd"/>
              </a:rPr>
              <a:t>prior</a:t>
            </a:r>
            <a:r>
              <a:rPr lang="it-IT" sz="1800" b="0" dirty="0">
                <a:effectLst/>
                <a:latin typeface="FrutigerLTStd"/>
              </a:rPr>
              <a:t> to </a:t>
            </a:r>
            <a:r>
              <a:rPr lang="it-IT" sz="1800" b="0" dirty="0" err="1">
                <a:effectLst/>
                <a:latin typeface="FrutigerLTStd"/>
              </a:rPr>
              <a:t>initiation</a:t>
            </a:r>
            <a:r>
              <a:rPr lang="it-IT" sz="1800" b="0" dirty="0">
                <a:effectLst/>
                <a:latin typeface="FrutigerLTStd"/>
              </a:rPr>
              <a:t> of naltrexone/</a:t>
            </a:r>
            <a:r>
              <a:rPr lang="it-IT" sz="1800" b="0" dirty="0" err="1">
                <a:effectLst/>
                <a:latin typeface="FrutigerLTStd"/>
              </a:rPr>
              <a:t>bupropion</a:t>
            </a:r>
            <a:r>
              <a:rPr lang="it-IT" dirty="0">
                <a:latin typeface="FrutigerLTStd"/>
              </a:rPr>
              <a:t>), </a:t>
            </a:r>
            <a:r>
              <a:rPr lang="it-IT" sz="1800" b="1" dirty="0">
                <a:effectLst/>
                <a:latin typeface="FrutigerLTStd"/>
              </a:rPr>
              <a:t>history of </a:t>
            </a:r>
            <a:r>
              <a:rPr lang="it-IT" sz="1800" b="1" dirty="0" err="1">
                <a:effectLst/>
                <a:latin typeface="FrutigerLTStd"/>
              </a:rPr>
              <a:t>bipolar</a:t>
            </a:r>
            <a:r>
              <a:rPr lang="it-IT" sz="1800" b="1" dirty="0">
                <a:effectLst/>
                <a:latin typeface="FrutigerLTStd"/>
              </a:rPr>
              <a:t> disorder, suicide </a:t>
            </a:r>
            <a:r>
              <a:rPr lang="it-IT" sz="1800" b="0" dirty="0">
                <a:effectLst/>
                <a:latin typeface="FrutigerLTStd"/>
              </a:rPr>
              <a:t>and </a:t>
            </a:r>
            <a:r>
              <a:rPr lang="it-IT" sz="1800" b="1" dirty="0" err="1">
                <a:effectLst/>
                <a:latin typeface="FrutigerLTStd"/>
              </a:rPr>
              <a:t>reduces</a:t>
            </a:r>
            <a:r>
              <a:rPr lang="it-IT" sz="1800" b="1" dirty="0">
                <a:effectLst/>
                <a:latin typeface="FrutigerLTStd"/>
              </a:rPr>
              <a:t> </a:t>
            </a:r>
            <a:r>
              <a:rPr lang="it-IT" sz="1800" b="1" dirty="0" err="1">
                <a:effectLst/>
                <a:latin typeface="FrutigerLTStd"/>
              </a:rPr>
              <a:t>efficacy</a:t>
            </a:r>
            <a:r>
              <a:rPr lang="it-IT" sz="1800" b="1" dirty="0">
                <a:effectLst/>
                <a:latin typeface="FrutigerLTStd"/>
              </a:rPr>
              <a:t> of </a:t>
            </a:r>
            <a:r>
              <a:rPr lang="it-IT" sz="1800" b="1" dirty="0" err="1">
                <a:effectLst/>
                <a:latin typeface="FrutigerLTStd"/>
              </a:rPr>
              <a:t>tamoxifen</a:t>
            </a:r>
            <a:endParaRPr lang="it-IT" b="1" dirty="0"/>
          </a:p>
          <a:p>
            <a:endParaRPr lang="it-IT" dirty="0"/>
          </a:p>
        </p:txBody>
      </p:sp>
      <p:sp>
        <p:nvSpPr>
          <p:cNvPr id="5" name="CasellaDiTesto 4">
            <a:extLst>
              <a:ext uri="{FF2B5EF4-FFF2-40B4-BE49-F238E27FC236}">
                <a16:creationId xmlns:a16="http://schemas.microsoft.com/office/drawing/2014/main" id="{34AA8592-FD1D-ADBF-111B-924761F73435}"/>
              </a:ext>
            </a:extLst>
          </p:cNvPr>
          <p:cNvSpPr txBox="1"/>
          <p:nvPr/>
        </p:nvSpPr>
        <p:spPr>
          <a:xfrm>
            <a:off x="464344" y="2878848"/>
            <a:ext cx="3378994" cy="2031325"/>
          </a:xfrm>
          <a:prstGeom prst="rect">
            <a:avLst/>
          </a:prstGeom>
          <a:noFill/>
          <a:ln>
            <a:solidFill>
              <a:schemeClr val="accent1"/>
            </a:solidFill>
          </a:ln>
        </p:spPr>
        <p:txBody>
          <a:bodyPr wrap="square">
            <a:spAutoFit/>
          </a:bodyPr>
          <a:lstStyle/>
          <a:p>
            <a:r>
              <a:rPr lang="it-IT" dirty="0">
                <a:latin typeface="FrutigerLTStd"/>
              </a:rPr>
              <a:t>N</a:t>
            </a:r>
            <a:r>
              <a:rPr lang="it-IT" sz="1800" b="0" dirty="0">
                <a:effectLst/>
                <a:latin typeface="FrutigerLTStd"/>
              </a:rPr>
              <a:t>ausea (</a:t>
            </a:r>
            <a:r>
              <a:rPr lang="it-IT" sz="1800" b="0" dirty="0" err="1">
                <a:effectLst/>
                <a:latin typeface="FrutigerLTStd"/>
              </a:rPr>
              <a:t>during</a:t>
            </a:r>
            <a:r>
              <a:rPr lang="it-IT" sz="1800" b="0" dirty="0">
                <a:effectLst/>
                <a:latin typeface="FrutigerLTStd"/>
              </a:rPr>
              <a:t> the dose-escalation </a:t>
            </a:r>
            <a:r>
              <a:rPr lang="it-IT" sz="1800" b="0" dirty="0" err="1">
                <a:effectLst/>
                <a:latin typeface="FrutigerLTStd"/>
              </a:rPr>
              <a:t>period</a:t>
            </a:r>
            <a:r>
              <a:rPr lang="it-IT" sz="1800" b="0" dirty="0">
                <a:effectLst/>
                <a:latin typeface="FrutigerLTStd"/>
              </a:rPr>
              <a:t> and are </a:t>
            </a:r>
            <a:r>
              <a:rPr lang="it-IT" sz="1800" b="0" dirty="0" err="1">
                <a:effectLst/>
                <a:latin typeface="FrutigerLTStd"/>
              </a:rPr>
              <a:t>transient</a:t>
            </a:r>
            <a:r>
              <a:rPr lang="it-IT" sz="1800" b="0" dirty="0">
                <a:effectLst/>
                <a:latin typeface="FrutigerLTStd"/>
              </a:rPr>
              <a:t>), </a:t>
            </a:r>
            <a:r>
              <a:rPr lang="it-IT" sz="1800" b="0" dirty="0" err="1">
                <a:effectLst/>
                <a:latin typeface="FrutigerLTStd"/>
              </a:rPr>
              <a:t>headache</a:t>
            </a:r>
            <a:r>
              <a:rPr lang="it-IT" sz="1800" b="0" dirty="0">
                <a:effectLst/>
                <a:latin typeface="FrutigerLTStd"/>
              </a:rPr>
              <a:t>, </a:t>
            </a:r>
            <a:r>
              <a:rPr lang="it-IT" sz="1800" b="0" dirty="0" err="1">
                <a:effectLst/>
                <a:latin typeface="FrutigerLTStd"/>
              </a:rPr>
              <a:t>vomiting</a:t>
            </a:r>
            <a:r>
              <a:rPr lang="it-IT" sz="1800" b="0" dirty="0">
                <a:effectLst/>
                <a:latin typeface="FrutigerLTStd"/>
              </a:rPr>
              <a:t>, </a:t>
            </a:r>
            <a:r>
              <a:rPr lang="it-IT" sz="1800" b="0" dirty="0" err="1">
                <a:effectLst/>
                <a:latin typeface="FrutigerLTStd"/>
              </a:rPr>
              <a:t>insomnia</a:t>
            </a:r>
            <a:r>
              <a:rPr lang="it-IT" sz="1800" b="0" dirty="0">
                <a:effectLst/>
                <a:latin typeface="FrutigerLTStd"/>
              </a:rPr>
              <a:t>, dry </a:t>
            </a:r>
            <a:r>
              <a:rPr lang="it-IT" sz="1800" b="0" dirty="0" err="1">
                <a:effectLst/>
                <a:latin typeface="FrutigerLTStd"/>
              </a:rPr>
              <a:t>mouth</a:t>
            </a:r>
            <a:r>
              <a:rPr lang="it-IT" sz="1800" b="0" dirty="0">
                <a:effectLst/>
                <a:latin typeface="FrutigerLTStd"/>
              </a:rPr>
              <a:t>, </a:t>
            </a:r>
            <a:r>
              <a:rPr lang="it-IT" sz="1800" b="0" dirty="0" err="1">
                <a:effectLst/>
                <a:latin typeface="FrutigerLTStd"/>
              </a:rPr>
              <a:t>dizziness</a:t>
            </a:r>
            <a:r>
              <a:rPr lang="it-IT" sz="1800" b="0" dirty="0">
                <a:effectLst/>
                <a:latin typeface="FrutigerLTStd"/>
              </a:rPr>
              <a:t>, </a:t>
            </a:r>
            <a:r>
              <a:rPr lang="it-IT" sz="1800" b="0" dirty="0" err="1">
                <a:effectLst/>
                <a:latin typeface="FrutigerLTStd"/>
              </a:rPr>
              <a:t>anxiety</a:t>
            </a:r>
            <a:r>
              <a:rPr lang="it-IT" sz="1800" b="0" dirty="0">
                <a:effectLst/>
                <a:latin typeface="FrutigerLTStd"/>
              </a:rPr>
              <a:t>, </a:t>
            </a:r>
            <a:r>
              <a:rPr lang="it-IT" sz="1800" b="0" dirty="0" err="1">
                <a:effectLst/>
                <a:latin typeface="FrutigerLTStd"/>
              </a:rPr>
              <a:t>increased</a:t>
            </a:r>
            <a:r>
              <a:rPr lang="it-IT" sz="1800" b="0" dirty="0">
                <a:effectLst/>
                <a:latin typeface="FrutigerLTStd"/>
              </a:rPr>
              <a:t> </a:t>
            </a:r>
            <a:r>
              <a:rPr lang="it-IT" sz="1800" b="0" dirty="0" err="1">
                <a:effectLst/>
                <a:latin typeface="FrutigerLTStd"/>
              </a:rPr>
              <a:t>blood</a:t>
            </a:r>
            <a:r>
              <a:rPr lang="it-IT" sz="1800" b="0" dirty="0">
                <a:effectLst/>
                <a:latin typeface="FrutigerLTStd"/>
              </a:rPr>
              <a:t> pressure and </a:t>
            </a:r>
            <a:r>
              <a:rPr lang="it-IT" sz="1800" b="0" dirty="0" err="1">
                <a:effectLst/>
                <a:latin typeface="FrutigerLTStd"/>
              </a:rPr>
              <a:t>diarrhoea</a:t>
            </a:r>
            <a:r>
              <a:rPr lang="it-IT" sz="1800" b="0" dirty="0">
                <a:effectLst/>
                <a:latin typeface="FrutigerLTStd"/>
              </a:rPr>
              <a:t>, </a:t>
            </a:r>
            <a:r>
              <a:rPr lang="it-IT" sz="1800" b="0" dirty="0" err="1">
                <a:effectLst/>
                <a:latin typeface="FrutigerLTStd"/>
              </a:rPr>
              <a:t>increased</a:t>
            </a:r>
            <a:r>
              <a:rPr lang="it-IT" sz="1800" b="0" dirty="0">
                <a:effectLst/>
                <a:latin typeface="FrutigerLTStd"/>
              </a:rPr>
              <a:t> risk of </a:t>
            </a:r>
            <a:r>
              <a:rPr lang="it-IT" sz="1800" b="0" dirty="0" err="1">
                <a:effectLst/>
                <a:latin typeface="FrutigerLTStd"/>
              </a:rPr>
              <a:t>seizure</a:t>
            </a:r>
            <a:r>
              <a:rPr lang="it-IT" sz="1800" b="0" dirty="0">
                <a:effectLst/>
                <a:latin typeface="FrutigerLTStd"/>
              </a:rPr>
              <a:t>. </a:t>
            </a:r>
            <a:endParaRPr lang="it-IT" dirty="0"/>
          </a:p>
        </p:txBody>
      </p:sp>
      <p:sp>
        <p:nvSpPr>
          <p:cNvPr id="7" name="CasellaDiTesto 6">
            <a:extLst>
              <a:ext uri="{FF2B5EF4-FFF2-40B4-BE49-F238E27FC236}">
                <a16:creationId xmlns:a16="http://schemas.microsoft.com/office/drawing/2014/main" id="{CD394572-AB2C-C706-1209-4BED5449FE60}"/>
              </a:ext>
            </a:extLst>
          </p:cNvPr>
          <p:cNvSpPr txBox="1"/>
          <p:nvPr/>
        </p:nvSpPr>
        <p:spPr>
          <a:xfrm>
            <a:off x="517922" y="2140089"/>
            <a:ext cx="1635919" cy="400110"/>
          </a:xfrm>
          <a:prstGeom prst="rect">
            <a:avLst/>
          </a:prstGeom>
          <a:solidFill>
            <a:schemeClr val="accent5">
              <a:lumMod val="60000"/>
              <a:lumOff val="40000"/>
            </a:schemeClr>
          </a:solidFill>
        </p:spPr>
        <p:txBody>
          <a:bodyPr wrap="square">
            <a:spAutoFit/>
          </a:bodyPr>
          <a:lstStyle/>
          <a:p>
            <a:r>
              <a:rPr lang="it-IT" sz="2000" b="0" dirty="0">
                <a:effectLst/>
                <a:latin typeface="FrutigerLTStd"/>
              </a:rPr>
              <a:t>Side </a:t>
            </a:r>
            <a:r>
              <a:rPr lang="it-IT" sz="2000" b="0" dirty="0" err="1">
                <a:effectLst/>
                <a:latin typeface="FrutigerLTStd"/>
              </a:rPr>
              <a:t>effects</a:t>
            </a:r>
            <a:r>
              <a:rPr lang="it-IT" sz="2000" b="0" dirty="0">
                <a:effectLst/>
                <a:latin typeface="FrutigerLTStd"/>
              </a:rPr>
              <a:t> </a:t>
            </a:r>
            <a:endParaRPr lang="it-IT" sz="2000" dirty="0"/>
          </a:p>
        </p:txBody>
      </p:sp>
      <p:sp>
        <p:nvSpPr>
          <p:cNvPr id="9" name="CasellaDiTesto 8">
            <a:extLst>
              <a:ext uri="{FF2B5EF4-FFF2-40B4-BE49-F238E27FC236}">
                <a16:creationId xmlns:a16="http://schemas.microsoft.com/office/drawing/2014/main" id="{5BE0582F-E9F7-5A6C-0A35-6034ED8CF8D0}"/>
              </a:ext>
            </a:extLst>
          </p:cNvPr>
          <p:cNvSpPr txBox="1"/>
          <p:nvPr/>
        </p:nvSpPr>
        <p:spPr>
          <a:xfrm>
            <a:off x="4969670" y="2163183"/>
            <a:ext cx="2534247" cy="400110"/>
          </a:xfrm>
          <a:prstGeom prst="rect">
            <a:avLst/>
          </a:prstGeom>
          <a:solidFill>
            <a:schemeClr val="accent2">
              <a:lumMod val="60000"/>
              <a:lumOff val="40000"/>
            </a:schemeClr>
          </a:solidFill>
        </p:spPr>
        <p:txBody>
          <a:bodyPr wrap="square">
            <a:spAutoFit/>
          </a:bodyPr>
          <a:lstStyle/>
          <a:p>
            <a:r>
              <a:rPr lang="it-IT" sz="2000" dirty="0" err="1">
                <a:latin typeface="FrutigerLTStd"/>
              </a:rPr>
              <a:t>C</a:t>
            </a:r>
            <a:r>
              <a:rPr lang="it-IT" sz="2000" b="0" dirty="0" err="1">
                <a:effectLst/>
                <a:latin typeface="FrutigerLTStd"/>
              </a:rPr>
              <a:t>ontraindication</a:t>
            </a:r>
            <a:endParaRPr lang="it-IT" sz="2000" dirty="0"/>
          </a:p>
        </p:txBody>
      </p:sp>
      <p:sp>
        <p:nvSpPr>
          <p:cNvPr id="11" name="CasellaDiTesto 10">
            <a:extLst>
              <a:ext uri="{FF2B5EF4-FFF2-40B4-BE49-F238E27FC236}">
                <a16:creationId xmlns:a16="http://schemas.microsoft.com/office/drawing/2014/main" id="{FC149EA5-130D-8B89-F55A-3FB01574B620}"/>
              </a:ext>
            </a:extLst>
          </p:cNvPr>
          <p:cNvSpPr txBox="1"/>
          <p:nvPr/>
        </p:nvSpPr>
        <p:spPr>
          <a:xfrm>
            <a:off x="306301" y="5423280"/>
            <a:ext cx="8751094" cy="646331"/>
          </a:xfrm>
          <a:prstGeom prst="rect">
            <a:avLst/>
          </a:prstGeom>
          <a:noFill/>
        </p:spPr>
        <p:txBody>
          <a:bodyPr wrap="square">
            <a:spAutoFit/>
          </a:bodyPr>
          <a:lstStyle/>
          <a:p>
            <a:r>
              <a:rPr lang="it-IT" dirty="0">
                <a:latin typeface="FrutigerLTStd"/>
              </a:rPr>
              <a:t>N</a:t>
            </a:r>
            <a:r>
              <a:rPr lang="it-IT" sz="1800" b="0" dirty="0">
                <a:effectLst/>
                <a:latin typeface="FrutigerLTStd"/>
              </a:rPr>
              <a:t>altrexone/</a:t>
            </a:r>
            <a:r>
              <a:rPr lang="it-IT" sz="1800" b="0" dirty="0" err="1">
                <a:effectLst/>
                <a:latin typeface="FrutigerLTStd"/>
              </a:rPr>
              <a:t>bupropion</a:t>
            </a:r>
            <a:r>
              <a:rPr lang="it-IT" sz="1800" b="0" dirty="0">
                <a:effectLst/>
                <a:latin typeface="FrutigerLTStd"/>
              </a:rPr>
              <a:t> </a:t>
            </a:r>
            <a:r>
              <a:rPr lang="it-IT" sz="1800" b="0" dirty="0" err="1">
                <a:effectLst/>
                <a:latin typeface="FrutigerLTStd"/>
              </a:rPr>
              <a:t>should</a:t>
            </a:r>
            <a:r>
              <a:rPr lang="it-IT" sz="1800" b="0" dirty="0">
                <a:effectLst/>
                <a:latin typeface="FrutigerLTStd"/>
              </a:rPr>
              <a:t> </a:t>
            </a:r>
            <a:r>
              <a:rPr lang="it-IT" sz="1800" b="0" dirty="0" err="1">
                <a:effectLst/>
                <a:latin typeface="FrutigerLTStd"/>
              </a:rPr>
              <a:t>not</a:t>
            </a:r>
            <a:r>
              <a:rPr lang="it-IT" sz="1800" b="0" dirty="0">
                <a:effectLst/>
                <a:latin typeface="FrutigerLTStd"/>
              </a:rPr>
              <a:t> be </a:t>
            </a:r>
            <a:r>
              <a:rPr lang="it-IT" sz="1800" b="0" dirty="0" err="1">
                <a:effectLst/>
                <a:latin typeface="FrutigerLTStd"/>
              </a:rPr>
              <a:t>taken</a:t>
            </a:r>
            <a:r>
              <a:rPr lang="it-IT" sz="1800" b="0" dirty="0">
                <a:effectLst/>
                <a:latin typeface="FrutigerLTStd"/>
              </a:rPr>
              <a:t> with a high-</a:t>
            </a:r>
            <a:r>
              <a:rPr lang="it-IT" sz="1800" b="0" dirty="0" err="1">
                <a:effectLst/>
                <a:latin typeface="FrutigerLTStd"/>
              </a:rPr>
              <a:t>fat</a:t>
            </a:r>
            <a:r>
              <a:rPr lang="it-IT" sz="1800" b="0" dirty="0">
                <a:effectLst/>
                <a:latin typeface="FrutigerLTStd"/>
              </a:rPr>
              <a:t> </a:t>
            </a:r>
            <a:r>
              <a:rPr lang="it-IT" sz="1800" b="0" dirty="0" err="1">
                <a:effectLst/>
                <a:latin typeface="FrutigerLTStd"/>
              </a:rPr>
              <a:t>meal</a:t>
            </a:r>
            <a:r>
              <a:rPr lang="it-IT" sz="1800" b="0" dirty="0">
                <a:effectLst/>
                <a:latin typeface="FrutigerLTStd"/>
              </a:rPr>
              <a:t> (≥ 55% </a:t>
            </a:r>
            <a:r>
              <a:rPr lang="it-IT" sz="1800" b="0" dirty="0" err="1">
                <a:effectLst/>
                <a:latin typeface="FrutigerLTStd"/>
              </a:rPr>
              <a:t>fat</a:t>
            </a:r>
            <a:r>
              <a:rPr lang="it-IT" sz="1800" b="0" dirty="0">
                <a:effectLst/>
                <a:latin typeface="FrutigerLTStd"/>
              </a:rPr>
              <a:t>), </a:t>
            </a:r>
            <a:r>
              <a:rPr lang="it-IT" sz="1800" b="0" dirty="0" err="1">
                <a:effectLst/>
                <a:latin typeface="FrutigerLTStd"/>
              </a:rPr>
              <a:t>as</a:t>
            </a:r>
            <a:r>
              <a:rPr lang="it-IT" sz="1800" b="0" dirty="0">
                <a:effectLst/>
                <a:latin typeface="FrutigerLTStd"/>
              </a:rPr>
              <a:t> </a:t>
            </a:r>
            <a:r>
              <a:rPr lang="it-IT" sz="1800" b="0" dirty="0" err="1">
                <a:effectLst/>
                <a:latin typeface="FrutigerLTStd"/>
              </a:rPr>
              <a:t>this</a:t>
            </a:r>
            <a:r>
              <a:rPr lang="it-IT" sz="1800" b="0" dirty="0">
                <a:effectLst/>
                <a:latin typeface="FrutigerLTStd"/>
              </a:rPr>
              <a:t> </a:t>
            </a:r>
            <a:r>
              <a:rPr lang="it-IT" sz="1800" b="0" dirty="0" err="1">
                <a:effectLst/>
                <a:latin typeface="FrutigerLTStd"/>
              </a:rPr>
              <a:t>significantly</a:t>
            </a:r>
            <a:r>
              <a:rPr lang="it-IT" sz="1800" b="0" dirty="0">
                <a:effectLst/>
                <a:latin typeface="FrutigerLTStd"/>
              </a:rPr>
              <a:t> </a:t>
            </a:r>
            <a:r>
              <a:rPr lang="it-IT" sz="1800" b="0" dirty="0" err="1">
                <a:effectLst/>
                <a:latin typeface="FrutigerLTStd"/>
              </a:rPr>
              <a:t>increases</a:t>
            </a:r>
            <a:r>
              <a:rPr lang="it-IT" sz="1800" b="0" dirty="0">
                <a:effectLst/>
                <a:latin typeface="FrutigerLTStd"/>
              </a:rPr>
              <a:t> </a:t>
            </a:r>
            <a:r>
              <a:rPr lang="it-IT" sz="1800" b="0" dirty="0" err="1">
                <a:effectLst/>
                <a:latin typeface="FrutigerLTStd"/>
              </a:rPr>
              <a:t>systemic</a:t>
            </a:r>
            <a:r>
              <a:rPr lang="it-IT" sz="1800" b="0" dirty="0">
                <a:effectLst/>
                <a:latin typeface="FrutigerLTStd"/>
              </a:rPr>
              <a:t> </a:t>
            </a:r>
            <a:r>
              <a:rPr lang="it-IT" sz="1800" b="0" dirty="0" err="1">
                <a:effectLst/>
                <a:latin typeface="FrutigerLTStd"/>
              </a:rPr>
              <a:t>exposure</a:t>
            </a:r>
            <a:r>
              <a:rPr lang="it-IT" sz="1800" b="0" dirty="0">
                <a:effectLst/>
                <a:latin typeface="FrutigerLTStd"/>
              </a:rPr>
              <a:t> to the </a:t>
            </a:r>
            <a:r>
              <a:rPr lang="it-IT" sz="1800" b="0" dirty="0" err="1">
                <a:effectLst/>
                <a:latin typeface="FrutigerLTStd"/>
              </a:rPr>
              <a:t>medication</a:t>
            </a:r>
            <a:r>
              <a:rPr lang="it-IT" sz="1800" b="0" dirty="0">
                <a:effectLst/>
                <a:latin typeface="FrutigerLTStd"/>
              </a:rPr>
              <a:t> </a:t>
            </a:r>
            <a:endParaRPr lang="it-IT" dirty="0"/>
          </a:p>
        </p:txBody>
      </p:sp>
      <p:sp>
        <p:nvSpPr>
          <p:cNvPr id="12" name="CasellaDiTesto 11">
            <a:extLst>
              <a:ext uri="{FF2B5EF4-FFF2-40B4-BE49-F238E27FC236}">
                <a16:creationId xmlns:a16="http://schemas.microsoft.com/office/drawing/2014/main" id="{5F8C5110-6F2C-2BE3-D096-05DBD96BD113}"/>
              </a:ext>
            </a:extLst>
          </p:cNvPr>
          <p:cNvSpPr txBox="1"/>
          <p:nvPr/>
        </p:nvSpPr>
        <p:spPr>
          <a:xfrm>
            <a:off x="306301" y="331744"/>
            <a:ext cx="9829800" cy="663489"/>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600" b="1" dirty="0" err="1">
                <a:solidFill>
                  <a:srgbClr val="FF0000"/>
                </a:solidFill>
                <a:ea typeface="+mj-ea"/>
                <a:cs typeface="+mj-cs"/>
              </a:rPr>
              <a:t>Attenzione</a:t>
            </a:r>
            <a:r>
              <a:rPr lang="en-US" sz="3600" b="1" dirty="0">
                <a:solidFill>
                  <a:srgbClr val="FF0000"/>
                </a:solidFill>
                <a:ea typeface="+mj-ea"/>
                <a:cs typeface="+mj-cs"/>
              </a:rPr>
              <a:t>!</a:t>
            </a:r>
            <a:endParaRPr lang="en-US" sz="3600" b="1" kern="1200" dirty="0">
              <a:solidFill>
                <a:srgbClr val="FF0000"/>
              </a:solidFill>
              <a:ea typeface="+mj-ea"/>
              <a:cs typeface="+mj-cs"/>
            </a:endParaRPr>
          </a:p>
        </p:txBody>
      </p:sp>
      <p:pic>
        <p:nvPicPr>
          <p:cNvPr id="5122" name="Picture 2" descr="adverse reactions ...">
            <a:extLst>
              <a:ext uri="{FF2B5EF4-FFF2-40B4-BE49-F238E27FC236}">
                <a16:creationId xmlns:a16="http://schemas.microsoft.com/office/drawing/2014/main" id="{002C3D0E-C180-DE54-E78A-47DD06582D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28834" y="4508108"/>
            <a:ext cx="1956865" cy="1830344"/>
          </a:xfrm>
          <a:prstGeom prst="rect">
            <a:avLst/>
          </a:prstGeom>
          <a:noFill/>
          <a:extLst>
            <a:ext uri="{909E8E84-426E-40DD-AFC4-6F175D3DCCD1}">
              <a14:hiddenFill xmlns:a14="http://schemas.microsoft.com/office/drawing/2010/main">
                <a:solidFill>
                  <a:srgbClr val="FFFFFF"/>
                </a:solidFill>
              </a14:hiddenFill>
            </a:ext>
          </a:extLst>
        </p:spPr>
      </p:pic>
      <p:pic>
        <p:nvPicPr>
          <p:cNvPr id="13" name="Immagine 12">
            <a:extLst>
              <a:ext uri="{FF2B5EF4-FFF2-40B4-BE49-F238E27FC236}">
                <a16:creationId xmlns:a16="http://schemas.microsoft.com/office/drawing/2014/main" id="{9CF026DA-A70D-5D23-C1E3-B9B11D9B6905}"/>
              </a:ext>
            </a:extLst>
          </p:cNvPr>
          <p:cNvPicPr>
            <a:picLocks noChangeAspect="1"/>
          </p:cNvPicPr>
          <p:nvPr/>
        </p:nvPicPr>
        <p:blipFill>
          <a:blip r:embed="rId4"/>
          <a:stretch>
            <a:fillRect/>
          </a:stretch>
        </p:blipFill>
        <p:spPr>
          <a:xfrm>
            <a:off x="7961227" y="423274"/>
            <a:ext cx="3924472" cy="1775026"/>
          </a:xfrm>
          <a:prstGeom prst="rect">
            <a:avLst/>
          </a:prstGeom>
        </p:spPr>
      </p:pic>
      <p:pic>
        <p:nvPicPr>
          <p:cNvPr id="14" name="Immagine 13">
            <a:extLst>
              <a:ext uri="{FF2B5EF4-FFF2-40B4-BE49-F238E27FC236}">
                <a16:creationId xmlns:a16="http://schemas.microsoft.com/office/drawing/2014/main" id="{538930C3-0B16-2B2C-AA31-AEBA3008D08E}"/>
              </a:ext>
            </a:extLst>
          </p:cNvPr>
          <p:cNvPicPr>
            <a:picLocks noChangeAspect="1"/>
          </p:cNvPicPr>
          <p:nvPr/>
        </p:nvPicPr>
        <p:blipFill>
          <a:blip r:embed="rId5"/>
          <a:stretch>
            <a:fillRect/>
          </a:stretch>
        </p:blipFill>
        <p:spPr>
          <a:xfrm>
            <a:off x="8471351" y="6310793"/>
            <a:ext cx="3329500" cy="443933"/>
          </a:xfrm>
          <a:prstGeom prst="rect">
            <a:avLst/>
          </a:prstGeom>
        </p:spPr>
      </p:pic>
    </p:spTree>
    <p:extLst>
      <p:ext uri="{BB962C8B-B14F-4D97-AF65-F5344CB8AC3E}">
        <p14:creationId xmlns:p14="http://schemas.microsoft.com/office/powerpoint/2010/main" val="8913073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E3F3516-850B-9A52-FBB2-4FB85D529B2C}"/>
              </a:ext>
            </a:extLst>
          </p:cNvPr>
          <p:cNvSpPr txBox="1"/>
          <p:nvPr/>
        </p:nvSpPr>
        <p:spPr>
          <a:xfrm>
            <a:off x="1672046" y="5076512"/>
            <a:ext cx="8601891" cy="923330"/>
          </a:xfrm>
          <a:prstGeom prst="rect">
            <a:avLst/>
          </a:prstGeom>
          <a:noFill/>
        </p:spPr>
        <p:txBody>
          <a:bodyPr wrap="square">
            <a:spAutoFit/>
          </a:bodyPr>
          <a:lstStyle/>
          <a:p>
            <a:pPr>
              <a:buNone/>
            </a:pPr>
            <a:r>
              <a:rPr lang="it-IT" dirty="0">
                <a:effectLst/>
                <a:latin typeface="Times"/>
              </a:rPr>
              <a:t>Pre-clinical </a:t>
            </a:r>
            <a:r>
              <a:rPr lang="it-IT" dirty="0" err="1">
                <a:effectLst/>
                <a:latin typeface="Times"/>
              </a:rPr>
              <a:t>evidence</a:t>
            </a:r>
            <a:r>
              <a:rPr lang="it-IT" dirty="0">
                <a:effectLst/>
                <a:latin typeface="Times"/>
              </a:rPr>
              <a:t> </a:t>
            </a:r>
            <a:r>
              <a:rPr lang="it-IT" dirty="0" err="1">
                <a:effectLst/>
                <a:latin typeface="Times"/>
              </a:rPr>
              <a:t>suggests</a:t>
            </a:r>
            <a:r>
              <a:rPr lang="it-IT" dirty="0">
                <a:effectLst/>
                <a:latin typeface="Times"/>
              </a:rPr>
              <a:t> </a:t>
            </a:r>
            <a:r>
              <a:rPr lang="it-IT" dirty="0" err="1">
                <a:effectLst/>
                <a:latin typeface="Times"/>
              </a:rPr>
              <a:t>that</a:t>
            </a:r>
            <a:r>
              <a:rPr lang="it-IT" dirty="0">
                <a:effectLst/>
                <a:latin typeface="Times"/>
              </a:rPr>
              <a:t> </a:t>
            </a:r>
            <a:r>
              <a:rPr lang="it-IT" dirty="0" err="1">
                <a:effectLst/>
                <a:latin typeface="Times"/>
              </a:rPr>
              <a:t>these</a:t>
            </a:r>
            <a:r>
              <a:rPr lang="it-IT" dirty="0">
                <a:effectLst/>
                <a:latin typeface="Times"/>
              </a:rPr>
              <a:t> </a:t>
            </a:r>
            <a:r>
              <a:rPr lang="it-IT" dirty="0" err="1">
                <a:effectLst/>
                <a:latin typeface="Times"/>
              </a:rPr>
              <a:t>medications</a:t>
            </a:r>
            <a:r>
              <a:rPr lang="it-IT" dirty="0">
                <a:latin typeface="Times"/>
              </a:rPr>
              <a:t> </a:t>
            </a:r>
            <a:r>
              <a:rPr lang="it-IT" dirty="0" err="1">
                <a:effectLst/>
                <a:latin typeface="Times"/>
              </a:rPr>
              <a:t>have</a:t>
            </a:r>
            <a:r>
              <a:rPr lang="it-IT" dirty="0">
                <a:effectLst/>
                <a:latin typeface="Times"/>
              </a:rPr>
              <a:t> </a:t>
            </a:r>
            <a:r>
              <a:rPr lang="it-IT" b="1" dirty="0" err="1">
                <a:effectLst/>
                <a:latin typeface="Times"/>
              </a:rPr>
              <a:t>neurobiological</a:t>
            </a:r>
            <a:r>
              <a:rPr lang="it-IT" b="1" dirty="0">
                <a:effectLst/>
                <a:latin typeface="Times"/>
              </a:rPr>
              <a:t> activity, </a:t>
            </a:r>
            <a:r>
              <a:rPr lang="it-IT" b="1" dirty="0" err="1">
                <a:effectLst/>
                <a:latin typeface="Times"/>
              </a:rPr>
              <a:t>including</a:t>
            </a:r>
            <a:r>
              <a:rPr lang="it-IT" b="1" dirty="0">
                <a:effectLst/>
                <a:latin typeface="Times"/>
              </a:rPr>
              <a:t> </a:t>
            </a:r>
            <a:r>
              <a:rPr lang="it-IT" b="1" dirty="0" err="1">
                <a:effectLst/>
                <a:latin typeface="Times"/>
              </a:rPr>
              <a:t>protection</a:t>
            </a:r>
            <a:r>
              <a:rPr lang="it-IT" b="1" dirty="0">
                <a:latin typeface="Times"/>
              </a:rPr>
              <a:t> </a:t>
            </a:r>
            <a:r>
              <a:rPr lang="it-IT" b="1" dirty="0" err="1">
                <a:effectLst/>
                <a:latin typeface="Times"/>
              </a:rPr>
              <a:t>against</a:t>
            </a:r>
            <a:r>
              <a:rPr lang="it-IT" b="1" dirty="0">
                <a:effectLst/>
                <a:latin typeface="Times"/>
              </a:rPr>
              <a:t> </a:t>
            </a:r>
            <a:r>
              <a:rPr lang="it-IT" b="1" dirty="0" err="1">
                <a:effectLst/>
                <a:latin typeface="Times"/>
              </a:rPr>
              <a:t>neuronal</a:t>
            </a:r>
            <a:r>
              <a:rPr lang="it-IT" b="1" dirty="0">
                <a:effectLst/>
                <a:latin typeface="Times"/>
              </a:rPr>
              <a:t> </a:t>
            </a:r>
            <a:r>
              <a:rPr lang="it-IT" b="1" dirty="0" err="1">
                <a:effectLst/>
                <a:latin typeface="Times"/>
              </a:rPr>
              <a:t>degeneration</a:t>
            </a:r>
            <a:r>
              <a:rPr lang="it-IT" b="1" dirty="0">
                <a:effectLst/>
                <a:latin typeface="Times"/>
              </a:rPr>
              <a:t> and </a:t>
            </a:r>
            <a:r>
              <a:rPr lang="it-IT" b="1" dirty="0" err="1">
                <a:effectLst/>
                <a:latin typeface="Times"/>
              </a:rPr>
              <a:t>in</a:t>
            </a:r>
            <a:r>
              <a:rPr lang="it-IT" b="1" dirty="0" err="1">
                <a:effectLst/>
                <a:latin typeface="Helvetica" pitchFamily="2" charset="0"/>
              </a:rPr>
              <a:t>fl</a:t>
            </a:r>
            <a:r>
              <a:rPr lang="it-IT" b="1" dirty="0" err="1">
                <a:effectLst/>
                <a:latin typeface="Times"/>
              </a:rPr>
              <a:t>ammation</a:t>
            </a:r>
            <a:r>
              <a:rPr lang="it-IT" b="1" dirty="0">
                <a:effectLst/>
                <a:latin typeface="Times"/>
              </a:rPr>
              <a:t>, </a:t>
            </a:r>
            <a:r>
              <a:rPr lang="it-IT" b="1" dirty="0" err="1">
                <a:effectLst/>
                <a:latin typeface="Times"/>
              </a:rPr>
              <a:t>as</a:t>
            </a:r>
            <a:r>
              <a:rPr lang="it-IT" b="1" dirty="0">
                <a:latin typeface="Times"/>
              </a:rPr>
              <a:t> </a:t>
            </a:r>
            <a:r>
              <a:rPr lang="it-IT" b="1" dirty="0" err="1">
                <a:effectLst/>
                <a:latin typeface="Times"/>
              </a:rPr>
              <a:t>well</a:t>
            </a:r>
            <a:r>
              <a:rPr lang="it-IT" b="1" dirty="0">
                <a:effectLst/>
                <a:latin typeface="Times"/>
              </a:rPr>
              <a:t> </a:t>
            </a:r>
            <a:r>
              <a:rPr lang="it-IT" b="1" dirty="0" err="1">
                <a:effectLst/>
                <a:latin typeface="Times"/>
              </a:rPr>
              <a:t>as</a:t>
            </a:r>
            <a:r>
              <a:rPr lang="it-IT" b="1" dirty="0">
                <a:effectLst/>
                <a:latin typeface="Times"/>
              </a:rPr>
              <a:t> </a:t>
            </a:r>
            <a:r>
              <a:rPr lang="it-IT" b="1" dirty="0" err="1">
                <a:effectLst/>
                <a:latin typeface="Times"/>
              </a:rPr>
              <a:t>modulation</a:t>
            </a:r>
            <a:r>
              <a:rPr lang="it-IT" b="1" dirty="0">
                <a:effectLst/>
                <a:latin typeface="Times"/>
              </a:rPr>
              <a:t> of dopamine-</a:t>
            </a:r>
            <a:r>
              <a:rPr lang="it-IT" b="1" dirty="0" err="1">
                <a:effectLst/>
                <a:latin typeface="Times"/>
              </a:rPr>
              <a:t>related</a:t>
            </a:r>
            <a:r>
              <a:rPr lang="it-IT" b="1" dirty="0">
                <a:effectLst/>
                <a:latin typeface="Times"/>
              </a:rPr>
              <a:t> </a:t>
            </a:r>
            <a:r>
              <a:rPr lang="it-IT" b="1" dirty="0" err="1">
                <a:effectLst/>
                <a:latin typeface="Times"/>
              </a:rPr>
              <a:t>reward</a:t>
            </a:r>
            <a:r>
              <a:rPr lang="it-IT" b="1" dirty="0">
                <a:latin typeface="Times"/>
              </a:rPr>
              <a:t> </a:t>
            </a:r>
            <a:r>
              <a:rPr lang="it-IT" b="1" dirty="0" err="1">
                <a:effectLst/>
                <a:latin typeface="Times"/>
              </a:rPr>
              <a:t>mechanisms</a:t>
            </a:r>
            <a:endParaRPr lang="it-IT" b="1" dirty="0">
              <a:effectLst/>
              <a:latin typeface="Times"/>
            </a:endParaRPr>
          </a:p>
        </p:txBody>
      </p:sp>
      <p:pic>
        <p:nvPicPr>
          <p:cNvPr id="6" name="Immagine 5">
            <a:extLst>
              <a:ext uri="{FF2B5EF4-FFF2-40B4-BE49-F238E27FC236}">
                <a16:creationId xmlns:a16="http://schemas.microsoft.com/office/drawing/2014/main" id="{31101676-62CE-012E-2252-AC44B47109F1}"/>
              </a:ext>
            </a:extLst>
          </p:cNvPr>
          <p:cNvPicPr>
            <a:picLocks noChangeAspect="1"/>
          </p:cNvPicPr>
          <p:nvPr/>
        </p:nvPicPr>
        <p:blipFill>
          <a:blip r:embed="rId2"/>
          <a:stretch>
            <a:fillRect/>
          </a:stretch>
        </p:blipFill>
        <p:spPr>
          <a:xfrm>
            <a:off x="2565490" y="858158"/>
            <a:ext cx="7061019" cy="3951422"/>
          </a:xfrm>
          <a:prstGeom prst="rect">
            <a:avLst/>
          </a:prstGeom>
        </p:spPr>
      </p:pic>
      <p:sp>
        <p:nvSpPr>
          <p:cNvPr id="8" name="CasellaDiTesto 7">
            <a:extLst>
              <a:ext uri="{FF2B5EF4-FFF2-40B4-BE49-F238E27FC236}">
                <a16:creationId xmlns:a16="http://schemas.microsoft.com/office/drawing/2014/main" id="{86FEAFEA-9993-123D-FF6C-72F7E2FCC198}"/>
              </a:ext>
            </a:extLst>
          </p:cNvPr>
          <p:cNvSpPr txBox="1"/>
          <p:nvPr/>
        </p:nvSpPr>
        <p:spPr>
          <a:xfrm>
            <a:off x="2769326" y="6488668"/>
            <a:ext cx="9287691" cy="369332"/>
          </a:xfrm>
          <a:prstGeom prst="rect">
            <a:avLst/>
          </a:prstGeom>
          <a:noFill/>
        </p:spPr>
        <p:txBody>
          <a:bodyPr wrap="square">
            <a:spAutoFit/>
          </a:bodyPr>
          <a:lstStyle/>
          <a:p>
            <a:r>
              <a:rPr lang="it-IT" b="0" i="0" u="none" strike="noStrike" dirty="0">
                <a:solidFill>
                  <a:srgbClr val="212121"/>
                </a:solidFill>
                <a:effectLst/>
                <a:latin typeface="BlinkMacSystemFont"/>
              </a:rPr>
              <a:t>De Giorgi </a:t>
            </a:r>
            <a:r>
              <a:rPr lang="it-IT" b="0" i="0" u="none" strike="noStrike" dirty="0" err="1">
                <a:solidFill>
                  <a:srgbClr val="212121"/>
                </a:solidFill>
                <a:effectLst/>
                <a:latin typeface="BlinkMacSystemFont"/>
              </a:rPr>
              <a:t>R</a:t>
            </a:r>
            <a:r>
              <a:rPr lang="it-IT" dirty="0">
                <a:solidFill>
                  <a:srgbClr val="212121"/>
                </a:solidFill>
                <a:latin typeface="BlinkMacSystemFont"/>
              </a:rPr>
              <a:t> et al. </a:t>
            </a:r>
            <a:r>
              <a:rPr lang="it-IT" b="0" i="0" u="none" strike="noStrike" dirty="0">
                <a:solidFill>
                  <a:srgbClr val="212121"/>
                </a:solidFill>
                <a:effectLst/>
                <a:latin typeface="BlinkMacSystemFont"/>
              </a:rPr>
              <a:t>Nat Ment Health. 2025 </a:t>
            </a:r>
            <a:r>
              <a:rPr lang="it-IT" b="0" i="0" u="none" strike="noStrike" dirty="0" err="1">
                <a:solidFill>
                  <a:srgbClr val="212121"/>
                </a:solidFill>
                <a:effectLst/>
                <a:latin typeface="BlinkMacSystemFont"/>
              </a:rPr>
              <a:t>Feb</a:t>
            </a:r>
            <a:r>
              <a:rPr lang="it-IT" b="0" i="0" u="none" strike="noStrike" dirty="0">
                <a:solidFill>
                  <a:srgbClr val="212121"/>
                </a:solidFill>
                <a:effectLst/>
                <a:latin typeface="BlinkMacSystemFont"/>
              </a:rPr>
              <a:t> 13;3(3):354-373. </a:t>
            </a:r>
            <a:r>
              <a:rPr lang="it-IT" b="0" i="0" u="none" strike="noStrike" dirty="0" err="1">
                <a:solidFill>
                  <a:srgbClr val="212121"/>
                </a:solidFill>
                <a:effectLst/>
                <a:latin typeface="BlinkMacSystemFont"/>
              </a:rPr>
              <a:t>doi</a:t>
            </a:r>
            <a:r>
              <a:rPr lang="it-IT" b="0" i="0" u="none" strike="noStrike" dirty="0">
                <a:solidFill>
                  <a:srgbClr val="212121"/>
                </a:solidFill>
                <a:effectLst/>
                <a:latin typeface="BlinkMacSystemFont"/>
              </a:rPr>
              <a:t>: 10.1038/s44220-025-00390-x. </a:t>
            </a:r>
            <a:endParaRPr lang="it-IT" dirty="0"/>
          </a:p>
        </p:txBody>
      </p:sp>
      <p:sp>
        <p:nvSpPr>
          <p:cNvPr id="2" name="CasellaDiTesto 1">
            <a:extLst>
              <a:ext uri="{FF2B5EF4-FFF2-40B4-BE49-F238E27FC236}">
                <a16:creationId xmlns:a16="http://schemas.microsoft.com/office/drawing/2014/main" id="{5A59ECEC-BB21-ED75-5944-CE738C3A475A}"/>
              </a:ext>
            </a:extLst>
          </p:cNvPr>
          <p:cNvSpPr txBox="1"/>
          <p:nvPr/>
        </p:nvSpPr>
        <p:spPr>
          <a:xfrm>
            <a:off x="496389" y="209006"/>
            <a:ext cx="10567851" cy="523220"/>
          </a:xfrm>
          <a:prstGeom prst="rect">
            <a:avLst/>
          </a:prstGeom>
          <a:noFill/>
        </p:spPr>
        <p:txBody>
          <a:bodyPr wrap="square" rtlCol="0">
            <a:spAutoFit/>
          </a:bodyPr>
          <a:lstStyle/>
          <a:p>
            <a:r>
              <a:rPr lang="it-IT" sz="2800" b="1" dirty="0">
                <a:solidFill>
                  <a:srgbClr val="FF0000"/>
                </a:solidFill>
              </a:rPr>
              <a:t>Food </a:t>
            </a:r>
            <a:r>
              <a:rPr lang="it-IT" sz="2800" b="1" dirty="0" err="1">
                <a:solidFill>
                  <a:srgbClr val="FF0000"/>
                </a:solidFill>
              </a:rPr>
              <a:t>Addiction</a:t>
            </a:r>
            <a:r>
              <a:rPr lang="it-IT" sz="2800" b="1" dirty="0">
                <a:solidFill>
                  <a:srgbClr val="FF0000"/>
                </a:solidFill>
              </a:rPr>
              <a:t>: Analoghi GLP-1</a:t>
            </a:r>
          </a:p>
        </p:txBody>
      </p:sp>
    </p:spTree>
    <p:extLst>
      <p:ext uri="{BB962C8B-B14F-4D97-AF65-F5344CB8AC3E}">
        <p14:creationId xmlns:p14="http://schemas.microsoft.com/office/powerpoint/2010/main" val="29059770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02F307D0-596E-E3D4-4F91-79C155088781}"/>
              </a:ext>
            </a:extLst>
          </p:cNvPr>
          <p:cNvPicPr>
            <a:picLocks noChangeAspect="1"/>
          </p:cNvPicPr>
          <p:nvPr/>
        </p:nvPicPr>
        <p:blipFill>
          <a:blip r:embed="rId2"/>
          <a:stretch>
            <a:fillRect/>
          </a:stretch>
        </p:blipFill>
        <p:spPr>
          <a:xfrm>
            <a:off x="381499" y="909588"/>
            <a:ext cx="6921500" cy="2679700"/>
          </a:xfrm>
          <a:prstGeom prst="rect">
            <a:avLst/>
          </a:prstGeom>
        </p:spPr>
      </p:pic>
      <p:sp>
        <p:nvSpPr>
          <p:cNvPr id="4" name="CasellaDiTesto 3">
            <a:extLst>
              <a:ext uri="{FF2B5EF4-FFF2-40B4-BE49-F238E27FC236}">
                <a16:creationId xmlns:a16="http://schemas.microsoft.com/office/drawing/2014/main" id="{8D35C03E-FCB9-7F0D-4914-6234DDFA08DF}"/>
              </a:ext>
            </a:extLst>
          </p:cNvPr>
          <p:cNvSpPr txBox="1"/>
          <p:nvPr/>
        </p:nvSpPr>
        <p:spPr>
          <a:xfrm>
            <a:off x="666206" y="3928922"/>
            <a:ext cx="8827021" cy="1754326"/>
          </a:xfrm>
          <a:prstGeom prst="rect">
            <a:avLst/>
          </a:prstGeom>
          <a:noFill/>
        </p:spPr>
        <p:txBody>
          <a:bodyPr wrap="square">
            <a:spAutoFit/>
          </a:bodyPr>
          <a:lstStyle/>
          <a:p>
            <a:br>
              <a:rPr lang="it-IT" dirty="0">
                <a:effectLst/>
              </a:rPr>
            </a:br>
            <a:endParaRPr lang="it-IT" dirty="0">
              <a:effectLst/>
            </a:endParaRPr>
          </a:p>
          <a:p>
            <a:r>
              <a:rPr lang="it-IT" dirty="0">
                <a:effectLst/>
              </a:rPr>
              <a:t> GLP-1RAs show promise in </a:t>
            </a:r>
            <a:r>
              <a:rPr lang="it-IT" dirty="0" err="1">
                <a:effectLst/>
              </a:rPr>
              <a:t>addressing</a:t>
            </a:r>
            <a:r>
              <a:rPr lang="it-IT" dirty="0">
                <a:effectLst/>
              </a:rPr>
              <a:t> </a:t>
            </a:r>
            <a:r>
              <a:rPr lang="it-IT" dirty="0" err="1">
                <a:effectLst/>
              </a:rPr>
              <a:t>reward</a:t>
            </a:r>
            <a:r>
              <a:rPr lang="it-IT" dirty="0">
                <a:effectLst/>
              </a:rPr>
              <a:t> </a:t>
            </a:r>
            <a:r>
              <a:rPr lang="it-IT" dirty="0" err="1">
                <a:effectLst/>
              </a:rPr>
              <a:t>dysfunction</a:t>
            </a:r>
            <a:r>
              <a:rPr lang="it-IT" dirty="0">
                <a:effectLst/>
              </a:rPr>
              <a:t> </a:t>
            </a:r>
            <a:r>
              <a:rPr lang="it-IT" dirty="0" err="1">
                <a:effectLst/>
              </a:rPr>
              <a:t>linked</a:t>
            </a:r>
            <a:r>
              <a:rPr lang="it-IT" dirty="0">
                <a:effectLst/>
              </a:rPr>
              <a:t> to food </a:t>
            </a:r>
            <a:r>
              <a:rPr lang="it-IT" dirty="0" err="1">
                <a:effectLst/>
              </a:rPr>
              <a:t>stimuli</a:t>
            </a:r>
            <a:r>
              <a:rPr lang="it-IT" dirty="0">
                <a:effectLst/>
              </a:rPr>
              <a:t>, </a:t>
            </a:r>
            <a:r>
              <a:rPr lang="it-IT" dirty="0" err="1">
                <a:effectLst/>
              </a:rPr>
              <a:t>obesity</a:t>
            </a:r>
            <a:r>
              <a:rPr lang="it-IT" dirty="0">
                <a:effectLst/>
              </a:rPr>
              <a:t>, and T2DM. </a:t>
            </a:r>
            <a:r>
              <a:rPr lang="it-IT" dirty="0" err="1">
                <a:effectLst/>
              </a:rPr>
              <a:t>They</a:t>
            </a:r>
            <a:r>
              <a:rPr lang="it-IT" dirty="0">
                <a:effectLst/>
              </a:rPr>
              <a:t> </a:t>
            </a:r>
            <a:r>
              <a:rPr lang="it-IT" dirty="0" err="1">
                <a:effectLst/>
              </a:rPr>
              <a:t>normalize</a:t>
            </a:r>
            <a:r>
              <a:rPr lang="it-IT" dirty="0">
                <a:effectLst/>
              </a:rPr>
              <a:t> </a:t>
            </a:r>
            <a:r>
              <a:rPr lang="it-IT" b="1" dirty="0" err="1">
                <a:effectLst/>
              </a:rPr>
              <a:t>insulin</a:t>
            </a:r>
            <a:r>
              <a:rPr lang="it-IT" b="1" dirty="0">
                <a:effectLst/>
              </a:rPr>
              <a:t> </a:t>
            </a:r>
            <a:r>
              <a:rPr lang="it-IT" b="1" dirty="0" err="1">
                <a:effectLst/>
              </a:rPr>
              <a:t>resistance</a:t>
            </a:r>
            <a:r>
              <a:rPr lang="it-IT" dirty="0">
                <a:effectLst/>
              </a:rPr>
              <a:t>, and </a:t>
            </a:r>
            <a:r>
              <a:rPr lang="it-IT" dirty="0" err="1">
                <a:effectLst/>
              </a:rPr>
              <a:t>might</a:t>
            </a:r>
            <a:r>
              <a:rPr lang="it-IT" dirty="0">
                <a:effectLst/>
              </a:rPr>
              <a:t> </a:t>
            </a:r>
            <a:r>
              <a:rPr lang="it-IT" dirty="0" err="1">
                <a:effectLst/>
              </a:rPr>
              <a:t>also</a:t>
            </a:r>
            <a:r>
              <a:rPr lang="it-IT" dirty="0">
                <a:effectLst/>
              </a:rPr>
              <a:t> modulate </a:t>
            </a:r>
            <a:r>
              <a:rPr lang="it-IT" b="1" dirty="0" err="1">
                <a:effectLst/>
              </a:rPr>
              <a:t>dopaminergic</a:t>
            </a:r>
            <a:r>
              <a:rPr lang="it-IT" b="1" dirty="0">
                <a:effectLst/>
              </a:rPr>
              <a:t> </a:t>
            </a:r>
            <a:r>
              <a:rPr lang="it-IT" b="1" dirty="0" err="1">
                <a:effectLst/>
              </a:rPr>
              <a:t>signalling</a:t>
            </a:r>
            <a:r>
              <a:rPr lang="it-IT" b="1" dirty="0">
                <a:effectLst/>
              </a:rPr>
              <a:t> </a:t>
            </a:r>
            <a:r>
              <a:rPr lang="it-IT" dirty="0">
                <a:effectLst/>
              </a:rPr>
              <a:t>and </a:t>
            </a:r>
            <a:r>
              <a:rPr lang="it-IT" b="1" dirty="0">
                <a:effectLst/>
              </a:rPr>
              <a:t>reduce </a:t>
            </a:r>
            <a:r>
              <a:rPr lang="it-IT" b="1" dirty="0" err="1">
                <a:effectLst/>
              </a:rPr>
              <a:t>anhedonia</a:t>
            </a:r>
            <a:r>
              <a:rPr lang="it-IT" dirty="0">
                <a:effectLst/>
              </a:rPr>
              <a:t>. </a:t>
            </a:r>
            <a:r>
              <a:rPr lang="it-IT" dirty="0" err="1">
                <a:effectLst/>
              </a:rPr>
              <a:t>Their</a:t>
            </a:r>
            <a:r>
              <a:rPr lang="it-IT" dirty="0">
                <a:effectLst/>
              </a:rPr>
              <a:t> </a:t>
            </a:r>
            <a:r>
              <a:rPr lang="it-IT" b="1" dirty="0" err="1">
                <a:effectLst/>
              </a:rPr>
              <a:t>effects</a:t>
            </a:r>
            <a:r>
              <a:rPr lang="it-IT" b="1" dirty="0">
                <a:effectLst/>
              </a:rPr>
              <a:t> on </a:t>
            </a:r>
            <a:r>
              <a:rPr lang="it-IT" b="1" dirty="0" err="1">
                <a:effectLst/>
              </a:rPr>
              <a:t>glycemic</a:t>
            </a:r>
            <a:r>
              <a:rPr lang="it-IT" b="1" dirty="0">
                <a:effectLst/>
              </a:rPr>
              <a:t> </a:t>
            </a:r>
            <a:r>
              <a:rPr lang="it-IT" b="1" dirty="0" err="1">
                <a:effectLst/>
              </a:rPr>
              <a:t>variabilit</a:t>
            </a:r>
            <a:r>
              <a:rPr lang="it-IT" dirty="0" err="1">
                <a:effectLst/>
              </a:rPr>
              <a:t>y</a:t>
            </a:r>
            <a:r>
              <a:rPr lang="it-IT" dirty="0">
                <a:effectLst/>
              </a:rPr>
              <a:t> and </a:t>
            </a:r>
            <a:r>
              <a:rPr lang="it-IT" b="1" dirty="0" err="1">
                <a:effectLst/>
              </a:rPr>
              <a:t>cravings</a:t>
            </a:r>
            <a:r>
              <a:rPr lang="it-IT" dirty="0">
                <a:effectLst/>
              </a:rPr>
              <a:t> </a:t>
            </a:r>
            <a:r>
              <a:rPr lang="it-IT" dirty="0" err="1">
                <a:effectLst/>
              </a:rPr>
              <a:t>suggest</a:t>
            </a:r>
            <a:r>
              <a:rPr lang="it-IT" dirty="0">
                <a:effectLst/>
              </a:rPr>
              <a:t> </a:t>
            </a:r>
            <a:r>
              <a:rPr lang="it-IT" dirty="0" err="1">
                <a:effectLst/>
              </a:rPr>
              <a:t>potential</a:t>
            </a:r>
            <a:r>
              <a:rPr lang="it-IT" dirty="0">
                <a:effectLst/>
              </a:rPr>
              <a:t> </a:t>
            </a:r>
            <a:r>
              <a:rPr lang="it-IT" dirty="0" err="1">
                <a:effectLst/>
              </a:rPr>
              <a:t>applications</a:t>
            </a:r>
            <a:r>
              <a:rPr lang="it-IT" dirty="0">
                <a:effectLst/>
              </a:rPr>
              <a:t> in </a:t>
            </a:r>
            <a:r>
              <a:rPr lang="it-IT" dirty="0" err="1">
                <a:effectLst/>
              </a:rPr>
              <a:t>addiction</a:t>
            </a:r>
            <a:r>
              <a:rPr lang="it-IT" dirty="0">
                <a:effectLst/>
              </a:rPr>
              <a:t> disorders. </a:t>
            </a:r>
          </a:p>
        </p:txBody>
      </p:sp>
      <p:sp>
        <p:nvSpPr>
          <p:cNvPr id="3" name="CasellaDiTesto 2">
            <a:extLst>
              <a:ext uri="{FF2B5EF4-FFF2-40B4-BE49-F238E27FC236}">
                <a16:creationId xmlns:a16="http://schemas.microsoft.com/office/drawing/2014/main" id="{B285BD07-B10F-EB24-FC9B-A030435BC4DF}"/>
              </a:ext>
            </a:extLst>
          </p:cNvPr>
          <p:cNvSpPr txBox="1"/>
          <p:nvPr/>
        </p:nvSpPr>
        <p:spPr>
          <a:xfrm>
            <a:off x="496389" y="209006"/>
            <a:ext cx="10567851" cy="523220"/>
          </a:xfrm>
          <a:prstGeom prst="rect">
            <a:avLst/>
          </a:prstGeom>
          <a:noFill/>
        </p:spPr>
        <p:txBody>
          <a:bodyPr wrap="square" rtlCol="0">
            <a:spAutoFit/>
          </a:bodyPr>
          <a:lstStyle/>
          <a:p>
            <a:r>
              <a:rPr lang="it-IT" sz="2800" b="1" dirty="0">
                <a:solidFill>
                  <a:srgbClr val="FF0000"/>
                </a:solidFill>
              </a:rPr>
              <a:t>Food </a:t>
            </a:r>
            <a:r>
              <a:rPr lang="it-IT" sz="2800" b="1" dirty="0" err="1">
                <a:solidFill>
                  <a:srgbClr val="FF0000"/>
                </a:solidFill>
              </a:rPr>
              <a:t>Addiction</a:t>
            </a:r>
            <a:r>
              <a:rPr lang="it-IT" sz="2800" b="1" dirty="0">
                <a:solidFill>
                  <a:srgbClr val="FF0000"/>
                </a:solidFill>
              </a:rPr>
              <a:t>: Analoghi GLP-1</a:t>
            </a:r>
          </a:p>
        </p:txBody>
      </p:sp>
    </p:spTree>
    <p:extLst>
      <p:ext uri="{BB962C8B-B14F-4D97-AF65-F5344CB8AC3E}">
        <p14:creationId xmlns:p14="http://schemas.microsoft.com/office/powerpoint/2010/main" val="37846696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BCDE1A25-B80F-B3BF-517D-640862187052}"/>
              </a:ext>
            </a:extLst>
          </p:cNvPr>
          <p:cNvPicPr>
            <a:picLocks noChangeAspect="1"/>
          </p:cNvPicPr>
          <p:nvPr/>
        </p:nvPicPr>
        <p:blipFill>
          <a:blip r:embed="rId2"/>
          <a:stretch>
            <a:fillRect/>
          </a:stretch>
        </p:blipFill>
        <p:spPr>
          <a:xfrm>
            <a:off x="-30480" y="1796867"/>
            <a:ext cx="6701244" cy="2499487"/>
          </a:xfrm>
          <a:prstGeom prst="rect">
            <a:avLst/>
          </a:prstGeom>
        </p:spPr>
      </p:pic>
      <p:pic>
        <p:nvPicPr>
          <p:cNvPr id="5" name="Immagine 4">
            <a:extLst>
              <a:ext uri="{FF2B5EF4-FFF2-40B4-BE49-F238E27FC236}">
                <a16:creationId xmlns:a16="http://schemas.microsoft.com/office/drawing/2014/main" id="{1BD0AD5E-2093-5DF8-2135-DC19AB8CFDBF}"/>
              </a:ext>
            </a:extLst>
          </p:cNvPr>
          <p:cNvPicPr>
            <a:picLocks noChangeAspect="1"/>
          </p:cNvPicPr>
          <p:nvPr/>
        </p:nvPicPr>
        <p:blipFill>
          <a:blip r:embed="rId3"/>
          <a:stretch>
            <a:fillRect/>
          </a:stretch>
        </p:blipFill>
        <p:spPr>
          <a:xfrm>
            <a:off x="234587" y="266519"/>
            <a:ext cx="5295900" cy="1282700"/>
          </a:xfrm>
          <a:prstGeom prst="rect">
            <a:avLst/>
          </a:prstGeom>
        </p:spPr>
      </p:pic>
      <p:pic>
        <p:nvPicPr>
          <p:cNvPr id="6" name="Immagine 5">
            <a:extLst>
              <a:ext uri="{FF2B5EF4-FFF2-40B4-BE49-F238E27FC236}">
                <a16:creationId xmlns:a16="http://schemas.microsoft.com/office/drawing/2014/main" id="{B0C00E17-FE4A-EB22-C4C8-09BCFE1C6CDF}"/>
              </a:ext>
            </a:extLst>
          </p:cNvPr>
          <p:cNvPicPr>
            <a:picLocks noChangeAspect="1"/>
          </p:cNvPicPr>
          <p:nvPr/>
        </p:nvPicPr>
        <p:blipFill>
          <a:blip r:embed="rId4"/>
          <a:stretch>
            <a:fillRect/>
          </a:stretch>
        </p:blipFill>
        <p:spPr>
          <a:xfrm>
            <a:off x="5734050" y="488769"/>
            <a:ext cx="723900" cy="838200"/>
          </a:xfrm>
          <a:prstGeom prst="rect">
            <a:avLst/>
          </a:prstGeom>
        </p:spPr>
      </p:pic>
      <p:pic>
        <p:nvPicPr>
          <p:cNvPr id="7" name="Immagine 6">
            <a:extLst>
              <a:ext uri="{FF2B5EF4-FFF2-40B4-BE49-F238E27FC236}">
                <a16:creationId xmlns:a16="http://schemas.microsoft.com/office/drawing/2014/main" id="{11FE4AAF-0B4D-EF75-CBEF-BC56AAE69EF4}"/>
              </a:ext>
            </a:extLst>
          </p:cNvPr>
          <p:cNvPicPr>
            <a:picLocks noChangeAspect="1"/>
          </p:cNvPicPr>
          <p:nvPr/>
        </p:nvPicPr>
        <p:blipFill>
          <a:blip r:embed="rId5"/>
          <a:stretch>
            <a:fillRect/>
          </a:stretch>
        </p:blipFill>
        <p:spPr>
          <a:xfrm>
            <a:off x="5530487" y="4254500"/>
            <a:ext cx="5943600" cy="2603500"/>
          </a:xfrm>
          <a:prstGeom prst="rect">
            <a:avLst/>
          </a:prstGeom>
        </p:spPr>
      </p:pic>
    </p:spTree>
    <p:extLst>
      <p:ext uri="{BB962C8B-B14F-4D97-AF65-F5344CB8AC3E}">
        <p14:creationId xmlns:p14="http://schemas.microsoft.com/office/powerpoint/2010/main" val="41377062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EC408246-2F74-5229-DF82-DE4FA6B1F67A}"/>
              </a:ext>
            </a:extLst>
          </p:cNvPr>
          <p:cNvPicPr>
            <a:picLocks noChangeAspect="1"/>
          </p:cNvPicPr>
          <p:nvPr/>
        </p:nvPicPr>
        <p:blipFill>
          <a:blip r:embed="rId2"/>
          <a:stretch>
            <a:fillRect/>
          </a:stretch>
        </p:blipFill>
        <p:spPr>
          <a:xfrm>
            <a:off x="6267632" y="3769360"/>
            <a:ext cx="2870200" cy="1879600"/>
          </a:xfrm>
          <a:prstGeom prst="rect">
            <a:avLst/>
          </a:prstGeom>
        </p:spPr>
      </p:pic>
      <p:pic>
        <p:nvPicPr>
          <p:cNvPr id="5" name="Immagine 4">
            <a:extLst>
              <a:ext uri="{FF2B5EF4-FFF2-40B4-BE49-F238E27FC236}">
                <a16:creationId xmlns:a16="http://schemas.microsoft.com/office/drawing/2014/main" id="{5251778A-87ED-B44D-C342-614408542FA0}"/>
              </a:ext>
            </a:extLst>
          </p:cNvPr>
          <p:cNvPicPr>
            <a:picLocks noChangeAspect="1"/>
          </p:cNvPicPr>
          <p:nvPr/>
        </p:nvPicPr>
        <p:blipFill>
          <a:blip r:embed="rId3"/>
          <a:stretch>
            <a:fillRect/>
          </a:stretch>
        </p:blipFill>
        <p:spPr>
          <a:xfrm>
            <a:off x="6267632" y="1676400"/>
            <a:ext cx="2971800" cy="1752600"/>
          </a:xfrm>
          <a:prstGeom prst="rect">
            <a:avLst/>
          </a:prstGeom>
        </p:spPr>
      </p:pic>
      <p:pic>
        <p:nvPicPr>
          <p:cNvPr id="6" name="Immagine 5">
            <a:extLst>
              <a:ext uri="{FF2B5EF4-FFF2-40B4-BE49-F238E27FC236}">
                <a16:creationId xmlns:a16="http://schemas.microsoft.com/office/drawing/2014/main" id="{6EE29B70-EEA2-10FA-A7A2-EF0A99CAC6A9}"/>
              </a:ext>
            </a:extLst>
          </p:cNvPr>
          <p:cNvPicPr>
            <a:picLocks noChangeAspect="1"/>
          </p:cNvPicPr>
          <p:nvPr/>
        </p:nvPicPr>
        <p:blipFill>
          <a:blip r:embed="rId4"/>
          <a:stretch>
            <a:fillRect/>
          </a:stretch>
        </p:blipFill>
        <p:spPr>
          <a:xfrm>
            <a:off x="161652" y="2421666"/>
            <a:ext cx="4499791" cy="4387697"/>
          </a:xfrm>
          <a:prstGeom prst="rect">
            <a:avLst/>
          </a:prstGeom>
        </p:spPr>
      </p:pic>
      <p:pic>
        <p:nvPicPr>
          <p:cNvPr id="7" name="Immagine 6">
            <a:extLst>
              <a:ext uri="{FF2B5EF4-FFF2-40B4-BE49-F238E27FC236}">
                <a16:creationId xmlns:a16="http://schemas.microsoft.com/office/drawing/2014/main" id="{723BB16A-8A95-4C42-D785-A0AF5BE285F9}"/>
              </a:ext>
            </a:extLst>
          </p:cNvPr>
          <p:cNvPicPr>
            <a:picLocks noChangeAspect="1"/>
          </p:cNvPicPr>
          <p:nvPr/>
        </p:nvPicPr>
        <p:blipFill>
          <a:blip r:embed="rId5"/>
          <a:stretch>
            <a:fillRect/>
          </a:stretch>
        </p:blipFill>
        <p:spPr>
          <a:xfrm>
            <a:off x="161652" y="336020"/>
            <a:ext cx="3848100" cy="1955800"/>
          </a:xfrm>
          <a:prstGeom prst="rect">
            <a:avLst/>
          </a:prstGeom>
        </p:spPr>
      </p:pic>
    </p:spTree>
    <p:extLst>
      <p:ext uri="{BB962C8B-B14F-4D97-AF65-F5344CB8AC3E}">
        <p14:creationId xmlns:p14="http://schemas.microsoft.com/office/powerpoint/2010/main" val="9178041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258CE386-7986-FA06-BAA0-F802FE457832}"/>
              </a:ext>
            </a:extLst>
          </p:cNvPr>
          <p:cNvPicPr>
            <a:picLocks noChangeAspect="1"/>
          </p:cNvPicPr>
          <p:nvPr/>
        </p:nvPicPr>
        <p:blipFill>
          <a:blip r:embed="rId2"/>
          <a:stretch>
            <a:fillRect/>
          </a:stretch>
        </p:blipFill>
        <p:spPr>
          <a:xfrm>
            <a:off x="161925" y="854261"/>
            <a:ext cx="6667500" cy="2374900"/>
          </a:xfrm>
          <a:prstGeom prst="rect">
            <a:avLst/>
          </a:prstGeom>
        </p:spPr>
      </p:pic>
      <p:pic>
        <p:nvPicPr>
          <p:cNvPr id="3" name="Immagine 2">
            <a:extLst>
              <a:ext uri="{FF2B5EF4-FFF2-40B4-BE49-F238E27FC236}">
                <a16:creationId xmlns:a16="http://schemas.microsoft.com/office/drawing/2014/main" id="{7912153B-035A-916A-A872-996EE48B7931}"/>
              </a:ext>
            </a:extLst>
          </p:cNvPr>
          <p:cNvPicPr>
            <a:picLocks noChangeAspect="1"/>
          </p:cNvPicPr>
          <p:nvPr/>
        </p:nvPicPr>
        <p:blipFill>
          <a:blip r:embed="rId3"/>
          <a:stretch>
            <a:fillRect/>
          </a:stretch>
        </p:blipFill>
        <p:spPr>
          <a:xfrm>
            <a:off x="422275" y="3229161"/>
            <a:ext cx="7004050" cy="3628839"/>
          </a:xfrm>
          <a:prstGeom prst="rect">
            <a:avLst/>
          </a:prstGeom>
        </p:spPr>
      </p:pic>
      <p:sp>
        <p:nvSpPr>
          <p:cNvPr id="5" name="CasellaDiTesto 4">
            <a:extLst>
              <a:ext uri="{FF2B5EF4-FFF2-40B4-BE49-F238E27FC236}">
                <a16:creationId xmlns:a16="http://schemas.microsoft.com/office/drawing/2014/main" id="{11B5955B-68A7-7E8E-6DEC-5A4E8674F2C7}"/>
              </a:ext>
            </a:extLst>
          </p:cNvPr>
          <p:cNvSpPr txBox="1"/>
          <p:nvPr/>
        </p:nvSpPr>
        <p:spPr>
          <a:xfrm>
            <a:off x="8265319" y="3596817"/>
            <a:ext cx="3045619" cy="2031325"/>
          </a:xfrm>
          <a:prstGeom prst="rect">
            <a:avLst/>
          </a:prstGeom>
          <a:noFill/>
        </p:spPr>
        <p:txBody>
          <a:bodyPr wrap="square">
            <a:spAutoFit/>
          </a:bodyPr>
          <a:lstStyle/>
          <a:p>
            <a:r>
              <a:rPr lang="it-IT" i="1" dirty="0" err="1">
                <a:effectLst/>
                <a:latin typeface="CharisSIL"/>
              </a:rPr>
              <a:t>Conclusion</a:t>
            </a:r>
            <a:r>
              <a:rPr lang="it-IT" i="1" dirty="0">
                <a:effectLst/>
                <a:latin typeface="CharisSIL"/>
              </a:rPr>
              <a:t>: </a:t>
            </a:r>
            <a:r>
              <a:rPr lang="it-IT" dirty="0" err="1">
                <a:effectLst/>
                <a:latin typeface="CharisSIL"/>
              </a:rPr>
              <a:t>Available</a:t>
            </a:r>
            <a:r>
              <a:rPr lang="it-IT" dirty="0">
                <a:effectLst/>
                <a:latin typeface="CharisSIL"/>
              </a:rPr>
              <a:t> data from </a:t>
            </a:r>
            <a:r>
              <a:rPr lang="it-IT" dirty="0" err="1">
                <a:effectLst/>
                <a:latin typeface="CharisSIL"/>
              </a:rPr>
              <a:t>observational</a:t>
            </a:r>
            <a:r>
              <a:rPr lang="it-IT" dirty="0">
                <a:effectLst/>
                <a:latin typeface="CharisSIL"/>
              </a:rPr>
              <a:t> </a:t>
            </a:r>
            <a:r>
              <a:rPr lang="it-IT" dirty="0" err="1">
                <a:effectLst/>
                <a:latin typeface="CharisSIL"/>
              </a:rPr>
              <a:t>cohort</a:t>
            </a:r>
            <a:r>
              <a:rPr lang="it-IT" dirty="0">
                <a:effectLst/>
                <a:latin typeface="CharisSIL"/>
              </a:rPr>
              <a:t> studies </a:t>
            </a:r>
            <a:r>
              <a:rPr lang="it-IT" dirty="0" err="1">
                <a:effectLst/>
                <a:latin typeface="CharisSIL"/>
              </a:rPr>
              <a:t>confirm</a:t>
            </a:r>
            <a:r>
              <a:rPr lang="it-IT" dirty="0">
                <a:effectLst/>
                <a:latin typeface="CharisSIL"/>
              </a:rPr>
              <a:t> an </a:t>
            </a:r>
            <a:r>
              <a:rPr lang="it-IT" dirty="0" err="1">
                <a:effectLst/>
                <a:latin typeface="CharisSIL"/>
              </a:rPr>
              <a:t>increased</a:t>
            </a:r>
            <a:r>
              <a:rPr lang="it-IT" dirty="0">
                <a:effectLst/>
                <a:latin typeface="CharisSIL"/>
              </a:rPr>
              <a:t> risk of </a:t>
            </a:r>
            <a:r>
              <a:rPr lang="it-IT" dirty="0" err="1">
                <a:effectLst/>
                <a:latin typeface="CharisSIL"/>
              </a:rPr>
              <a:t>addictive</a:t>
            </a:r>
            <a:r>
              <a:rPr lang="it-IT" dirty="0">
                <a:effectLst/>
                <a:latin typeface="CharisSIL"/>
              </a:rPr>
              <a:t> disorders following </a:t>
            </a:r>
            <a:r>
              <a:rPr lang="it-IT" dirty="0" err="1">
                <a:effectLst/>
                <a:latin typeface="CharisSIL"/>
              </a:rPr>
              <a:t>bariatric</a:t>
            </a:r>
            <a:r>
              <a:rPr lang="it-IT" dirty="0">
                <a:effectLst/>
                <a:latin typeface="CharisSIL"/>
              </a:rPr>
              <a:t> surgery, </a:t>
            </a:r>
            <a:r>
              <a:rPr lang="it-IT" dirty="0" err="1">
                <a:effectLst/>
                <a:latin typeface="CharisSIL"/>
              </a:rPr>
              <a:t>contrasting</a:t>
            </a:r>
            <a:r>
              <a:rPr lang="it-IT" dirty="0">
                <a:effectLst/>
                <a:latin typeface="CharisSIL"/>
              </a:rPr>
              <a:t> with a </a:t>
            </a:r>
            <a:r>
              <a:rPr lang="it-IT" dirty="0" err="1">
                <a:effectLst/>
                <a:latin typeface="CharisSIL"/>
              </a:rPr>
              <a:t>reduced</a:t>
            </a:r>
            <a:r>
              <a:rPr lang="it-IT" dirty="0">
                <a:effectLst/>
                <a:latin typeface="CharisSIL"/>
              </a:rPr>
              <a:t> risk with GLP-1RA therapy </a:t>
            </a:r>
            <a:endParaRPr lang="it-IT" sz="4800" dirty="0"/>
          </a:p>
        </p:txBody>
      </p:sp>
      <p:sp>
        <p:nvSpPr>
          <p:cNvPr id="7" name="CasellaDiTesto 6">
            <a:extLst>
              <a:ext uri="{FF2B5EF4-FFF2-40B4-BE49-F238E27FC236}">
                <a16:creationId xmlns:a16="http://schemas.microsoft.com/office/drawing/2014/main" id="{C51921DE-F4AB-117C-C3A9-845145A734B9}"/>
              </a:ext>
            </a:extLst>
          </p:cNvPr>
          <p:cNvSpPr txBox="1"/>
          <p:nvPr/>
        </p:nvSpPr>
        <p:spPr>
          <a:xfrm>
            <a:off x="306977" y="371293"/>
            <a:ext cx="7958342" cy="480131"/>
          </a:xfrm>
          <a:prstGeom prst="rect">
            <a:avLst/>
          </a:prstGeom>
          <a:noFill/>
        </p:spPr>
        <p:txBody>
          <a:bodyPr wrap="square">
            <a:spAutoFit/>
          </a:bodyPr>
          <a:lstStyle/>
          <a:p>
            <a:pPr>
              <a:lnSpc>
                <a:spcPct val="90000"/>
              </a:lnSpc>
              <a:spcBef>
                <a:spcPct val="0"/>
              </a:spcBef>
              <a:spcAft>
                <a:spcPts val="600"/>
              </a:spcAft>
            </a:pPr>
            <a:r>
              <a:rPr lang="en-US" sz="2800" b="1" dirty="0">
                <a:solidFill>
                  <a:srgbClr val="FF0000"/>
                </a:solidFill>
              </a:rPr>
              <a:t>Food Addiction:  GLP-1 agonists vs Bariatric Surgery </a:t>
            </a:r>
            <a:endParaRPr lang="en-US" sz="2800" b="1" kern="1200" dirty="0">
              <a:solidFill>
                <a:srgbClr val="FF0000"/>
              </a:solidFill>
              <a:ea typeface="+mj-ea"/>
              <a:cs typeface="+mj-cs"/>
            </a:endParaRPr>
          </a:p>
        </p:txBody>
      </p:sp>
    </p:spTree>
    <p:extLst>
      <p:ext uri="{BB962C8B-B14F-4D97-AF65-F5344CB8AC3E}">
        <p14:creationId xmlns:p14="http://schemas.microsoft.com/office/powerpoint/2010/main" val="39942877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189616B3-5B38-9302-37D0-BC6AFDA8A967}"/>
              </a:ext>
            </a:extLst>
          </p:cNvPr>
          <p:cNvSpPr txBox="1"/>
          <p:nvPr/>
        </p:nvSpPr>
        <p:spPr>
          <a:xfrm>
            <a:off x="1005840" y="4707208"/>
            <a:ext cx="8758645" cy="1754326"/>
          </a:xfrm>
          <a:prstGeom prst="rect">
            <a:avLst/>
          </a:prstGeom>
          <a:noFill/>
        </p:spPr>
        <p:txBody>
          <a:bodyPr wrap="square">
            <a:spAutoFit/>
          </a:bodyPr>
          <a:lstStyle/>
          <a:p>
            <a:r>
              <a:rPr lang="it-IT" dirty="0"/>
              <a:t>GLP-1 receptor </a:t>
            </a:r>
            <a:r>
              <a:rPr lang="it-IT" dirty="0" err="1"/>
              <a:t>agonists</a:t>
            </a:r>
            <a:r>
              <a:rPr lang="it-IT" dirty="0"/>
              <a:t> </a:t>
            </a:r>
            <a:r>
              <a:rPr lang="it-IT" dirty="0" err="1"/>
              <a:t>have</a:t>
            </a:r>
            <a:r>
              <a:rPr lang="it-IT" dirty="0"/>
              <a:t> </a:t>
            </a:r>
            <a:r>
              <a:rPr lang="it-IT" dirty="0" err="1"/>
              <a:t>shown</a:t>
            </a:r>
            <a:r>
              <a:rPr lang="it-IT" dirty="0"/>
              <a:t> </a:t>
            </a:r>
            <a:r>
              <a:rPr lang="it-IT" dirty="0" err="1"/>
              <a:t>early</a:t>
            </a:r>
            <a:r>
              <a:rPr lang="it-IT" dirty="0"/>
              <a:t> </a:t>
            </a:r>
            <a:r>
              <a:rPr lang="it-IT" dirty="0" err="1"/>
              <a:t>potential</a:t>
            </a:r>
            <a:r>
              <a:rPr lang="it-IT" dirty="0"/>
              <a:t> </a:t>
            </a:r>
            <a:r>
              <a:rPr lang="it-IT" dirty="0" err="1"/>
              <a:t>as</a:t>
            </a:r>
            <a:r>
              <a:rPr lang="it-IT" dirty="0"/>
              <a:t> a treatment or </a:t>
            </a:r>
            <a:r>
              <a:rPr lang="it-IT" dirty="0" err="1"/>
              <a:t>binge</a:t>
            </a:r>
            <a:r>
              <a:rPr lang="it-IT" dirty="0"/>
              <a:t>-eating disorder, </a:t>
            </a:r>
            <a:r>
              <a:rPr lang="it-IT" dirty="0" err="1"/>
              <a:t>which</a:t>
            </a:r>
            <a:r>
              <a:rPr lang="it-IT" dirty="0"/>
              <a:t> </a:t>
            </a:r>
            <a:r>
              <a:rPr lang="it-IT" dirty="0" err="1"/>
              <a:t>is</a:t>
            </a:r>
            <a:r>
              <a:rPr lang="it-IT" dirty="0"/>
              <a:t> </a:t>
            </a:r>
            <a:r>
              <a:rPr lang="it-IT" dirty="0" err="1"/>
              <a:t>associated</a:t>
            </a:r>
            <a:r>
              <a:rPr lang="it-IT" dirty="0"/>
              <a:t> with a high </a:t>
            </a:r>
            <a:r>
              <a:rPr lang="it-IT" dirty="0" err="1"/>
              <a:t>likelihood</a:t>
            </a:r>
            <a:r>
              <a:rPr lang="it-IT" dirty="0"/>
              <a:t> of </a:t>
            </a:r>
            <a:r>
              <a:rPr lang="it-IT" dirty="0" err="1"/>
              <a:t>obesity</a:t>
            </a:r>
            <a:r>
              <a:rPr lang="it-IT" dirty="0"/>
              <a:t> and </a:t>
            </a:r>
            <a:r>
              <a:rPr lang="it-IT" dirty="0" err="1"/>
              <a:t>is</a:t>
            </a:r>
            <a:r>
              <a:rPr lang="it-IT" dirty="0"/>
              <a:t> </a:t>
            </a:r>
            <a:r>
              <a:rPr lang="it-IT" dirty="0" err="1"/>
              <a:t>characterized</a:t>
            </a:r>
            <a:r>
              <a:rPr lang="it-IT" dirty="0"/>
              <a:t> by </a:t>
            </a:r>
            <a:r>
              <a:rPr lang="it-IT" dirty="0" err="1"/>
              <a:t>recurrent</a:t>
            </a:r>
            <a:r>
              <a:rPr lang="it-IT" dirty="0"/>
              <a:t> </a:t>
            </a:r>
            <a:r>
              <a:rPr lang="it-IT" dirty="0" err="1"/>
              <a:t>binge</a:t>
            </a:r>
            <a:r>
              <a:rPr lang="it-IT" dirty="0"/>
              <a:t>-eating </a:t>
            </a:r>
            <a:r>
              <a:rPr lang="it-IT" dirty="0" err="1"/>
              <a:t>episodes</a:t>
            </a:r>
            <a:r>
              <a:rPr lang="it-IT" dirty="0"/>
              <a:t> </a:t>
            </a:r>
            <a:r>
              <a:rPr lang="it-IT" dirty="0" err="1"/>
              <a:t>that</a:t>
            </a:r>
            <a:r>
              <a:rPr lang="it-IT" dirty="0"/>
              <a:t> cause </a:t>
            </a:r>
            <a:r>
              <a:rPr lang="it-IT" dirty="0" err="1"/>
              <a:t>substantial</a:t>
            </a:r>
            <a:r>
              <a:rPr lang="it-IT" dirty="0"/>
              <a:t> distress and </a:t>
            </a:r>
            <a:r>
              <a:rPr lang="it-IT" dirty="0" err="1"/>
              <a:t>aren’t</a:t>
            </a:r>
            <a:r>
              <a:rPr lang="it-IT" dirty="0"/>
              <a:t> </a:t>
            </a:r>
            <a:r>
              <a:rPr lang="it-IT" dirty="0" err="1"/>
              <a:t>accompanied</a:t>
            </a:r>
            <a:r>
              <a:rPr lang="it-IT" dirty="0"/>
              <a:t> by </a:t>
            </a:r>
            <a:r>
              <a:rPr lang="it-IT" dirty="0" err="1"/>
              <a:t>compensatory</a:t>
            </a:r>
            <a:r>
              <a:rPr lang="it-IT" dirty="0"/>
              <a:t> </a:t>
            </a:r>
            <a:r>
              <a:rPr lang="it-IT" dirty="0" err="1"/>
              <a:t>behaviors</a:t>
            </a:r>
            <a:r>
              <a:rPr lang="it-IT" dirty="0"/>
              <a:t>. But </a:t>
            </a:r>
            <a:r>
              <a:rPr lang="it-IT" dirty="0" err="1"/>
              <a:t>there</a:t>
            </a:r>
            <a:r>
              <a:rPr lang="it-IT" dirty="0"/>
              <a:t> </a:t>
            </a:r>
            <a:r>
              <a:rPr lang="it-IT" dirty="0" err="1"/>
              <a:t>is</a:t>
            </a:r>
            <a:r>
              <a:rPr lang="it-IT" dirty="0"/>
              <a:t> </a:t>
            </a:r>
            <a:r>
              <a:rPr lang="it-IT" dirty="0" err="1"/>
              <a:t>also</a:t>
            </a:r>
            <a:r>
              <a:rPr lang="it-IT" dirty="0"/>
              <a:t> </a:t>
            </a:r>
            <a:r>
              <a:rPr lang="it-IT" dirty="0" err="1"/>
              <a:t>compelling</a:t>
            </a:r>
            <a:r>
              <a:rPr lang="it-IT" dirty="0"/>
              <a:t> </a:t>
            </a:r>
            <a:r>
              <a:rPr lang="it-IT" dirty="0" err="1"/>
              <a:t>preliminary</a:t>
            </a:r>
            <a:r>
              <a:rPr lang="it-IT" dirty="0"/>
              <a:t> </a:t>
            </a:r>
            <a:r>
              <a:rPr lang="it-IT" dirty="0" err="1"/>
              <a:t>evidence</a:t>
            </a:r>
            <a:r>
              <a:rPr lang="it-IT" dirty="0"/>
              <a:t> </a:t>
            </a:r>
            <a:r>
              <a:rPr lang="it-IT" dirty="0" err="1"/>
              <a:t>suggesting</a:t>
            </a:r>
            <a:r>
              <a:rPr lang="it-IT" dirty="0"/>
              <a:t> </a:t>
            </a:r>
            <a:r>
              <a:rPr lang="it-IT" dirty="0" err="1"/>
              <a:t>that</a:t>
            </a:r>
            <a:r>
              <a:rPr lang="it-IT" dirty="0"/>
              <a:t> the use of</a:t>
            </a:r>
          </a:p>
          <a:p>
            <a:r>
              <a:rPr lang="it-IT" dirty="0" err="1"/>
              <a:t>these</a:t>
            </a:r>
            <a:r>
              <a:rPr lang="it-IT" dirty="0"/>
              <a:t> </a:t>
            </a:r>
            <a:r>
              <a:rPr lang="it-IT" dirty="0" err="1"/>
              <a:t>drugs</a:t>
            </a:r>
            <a:r>
              <a:rPr lang="it-IT" dirty="0"/>
              <a:t> </a:t>
            </a:r>
            <a:r>
              <a:rPr lang="it-IT" dirty="0" err="1"/>
              <a:t>could</a:t>
            </a:r>
            <a:r>
              <a:rPr lang="it-IT" dirty="0"/>
              <a:t> </a:t>
            </a:r>
            <a:r>
              <a:rPr lang="it-IT" dirty="0" err="1"/>
              <a:t>exacerbate</a:t>
            </a:r>
            <a:r>
              <a:rPr lang="it-IT" dirty="0"/>
              <a:t> and lead to new </a:t>
            </a:r>
            <a:r>
              <a:rPr lang="it-IT" dirty="0" err="1"/>
              <a:t>diagnoses</a:t>
            </a:r>
            <a:r>
              <a:rPr lang="it-IT" dirty="0"/>
              <a:t> of </a:t>
            </a:r>
            <a:r>
              <a:rPr lang="it-IT" dirty="0" err="1"/>
              <a:t>restrictive</a:t>
            </a:r>
            <a:r>
              <a:rPr lang="it-IT" dirty="0"/>
              <a:t> eating disorders, </a:t>
            </a:r>
            <a:r>
              <a:rPr lang="it-IT" dirty="0" err="1"/>
              <a:t>including</a:t>
            </a:r>
            <a:r>
              <a:rPr lang="it-IT" dirty="0"/>
              <a:t> </a:t>
            </a:r>
            <a:r>
              <a:rPr lang="it-IT" dirty="0" err="1"/>
              <a:t>anorexia</a:t>
            </a:r>
            <a:r>
              <a:rPr lang="it-IT" dirty="0"/>
              <a:t> nervosa</a:t>
            </a:r>
          </a:p>
        </p:txBody>
      </p:sp>
      <p:pic>
        <p:nvPicPr>
          <p:cNvPr id="6" name="Immagine 5">
            <a:extLst>
              <a:ext uri="{FF2B5EF4-FFF2-40B4-BE49-F238E27FC236}">
                <a16:creationId xmlns:a16="http://schemas.microsoft.com/office/drawing/2014/main" id="{D31DE095-FB0B-9AC9-E4F3-B574D9111D4A}"/>
              </a:ext>
            </a:extLst>
          </p:cNvPr>
          <p:cNvPicPr>
            <a:picLocks noChangeAspect="1"/>
          </p:cNvPicPr>
          <p:nvPr/>
        </p:nvPicPr>
        <p:blipFill>
          <a:blip r:embed="rId2"/>
          <a:stretch>
            <a:fillRect/>
          </a:stretch>
        </p:blipFill>
        <p:spPr>
          <a:xfrm>
            <a:off x="743494" y="1166905"/>
            <a:ext cx="4876800" cy="2908300"/>
          </a:xfrm>
          <a:prstGeom prst="rect">
            <a:avLst/>
          </a:prstGeom>
        </p:spPr>
      </p:pic>
      <p:sp>
        <p:nvSpPr>
          <p:cNvPr id="2" name="CasellaDiTesto 1">
            <a:extLst>
              <a:ext uri="{FF2B5EF4-FFF2-40B4-BE49-F238E27FC236}">
                <a16:creationId xmlns:a16="http://schemas.microsoft.com/office/drawing/2014/main" id="{56B3352D-A45E-9378-EC29-E03EF516C703}"/>
              </a:ext>
            </a:extLst>
          </p:cNvPr>
          <p:cNvSpPr txBox="1"/>
          <p:nvPr/>
        </p:nvSpPr>
        <p:spPr>
          <a:xfrm>
            <a:off x="306301" y="331744"/>
            <a:ext cx="9829800" cy="663489"/>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600" b="1" dirty="0" err="1">
                <a:solidFill>
                  <a:srgbClr val="FF0000"/>
                </a:solidFill>
                <a:ea typeface="+mj-ea"/>
                <a:cs typeface="+mj-cs"/>
              </a:rPr>
              <a:t>Attenzione</a:t>
            </a:r>
            <a:r>
              <a:rPr lang="en-US" sz="3600" b="1" dirty="0">
                <a:solidFill>
                  <a:srgbClr val="FF0000"/>
                </a:solidFill>
                <a:ea typeface="+mj-ea"/>
                <a:cs typeface="+mj-cs"/>
              </a:rPr>
              <a:t>!</a:t>
            </a:r>
            <a:endParaRPr lang="en-US" sz="3600" b="1" kern="1200" dirty="0">
              <a:solidFill>
                <a:srgbClr val="FF0000"/>
              </a:solidFill>
              <a:ea typeface="+mj-ea"/>
              <a:cs typeface="+mj-cs"/>
            </a:endParaRPr>
          </a:p>
        </p:txBody>
      </p:sp>
    </p:spTree>
    <p:extLst>
      <p:ext uri="{BB962C8B-B14F-4D97-AF65-F5344CB8AC3E}">
        <p14:creationId xmlns:p14="http://schemas.microsoft.com/office/powerpoint/2010/main" val="23016382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CCF90FB8-F91C-EDEA-A0B8-4A5D237349B7}"/>
              </a:ext>
            </a:extLst>
          </p:cNvPr>
          <p:cNvPicPr>
            <a:picLocks noChangeAspect="1"/>
          </p:cNvPicPr>
          <p:nvPr/>
        </p:nvPicPr>
        <p:blipFill>
          <a:blip r:embed="rId2"/>
          <a:stretch>
            <a:fillRect/>
          </a:stretch>
        </p:blipFill>
        <p:spPr>
          <a:xfrm>
            <a:off x="2978331" y="76080"/>
            <a:ext cx="8921932" cy="6705839"/>
          </a:xfrm>
          <a:prstGeom prst="rect">
            <a:avLst/>
          </a:prstGeom>
        </p:spPr>
      </p:pic>
      <p:pic>
        <p:nvPicPr>
          <p:cNvPr id="5" name="Immagine 4">
            <a:extLst>
              <a:ext uri="{FF2B5EF4-FFF2-40B4-BE49-F238E27FC236}">
                <a16:creationId xmlns:a16="http://schemas.microsoft.com/office/drawing/2014/main" id="{D88FEA80-8A20-3B2D-C2A8-28EECD46E48D}"/>
              </a:ext>
            </a:extLst>
          </p:cNvPr>
          <p:cNvPicPr>
            <a:picLocks noChangeAspect="1"/>
          </p:cNvPicPr>
          <p:nvPr/>
        </p:nvPicPr>
        <p:blipFill>
          <a:blip r:embed="rId3"/>
          <a:stretch>
            <a:fillRect/>
          </a:stretch>
        </p:blipFill>
        <p:spPr>
          <a:xfrm>
            <a:off x="109948" y="6201953"/>
            <a:ext cx="3058883" cy="407851"/>
          </a:xfrm>
          <a:prstGeom prst="rect">
            <a:avLst/>
          </a:prstGeom>
        </p:spPr>
      </p:pic>
      <p:pic>
        <p:nvPicPr>
          <p:cNvPr id="6" name="Immagine 5">
            <a:extLst>
              <a:ext uri="{FF2B5EF4-FFF2-40B4-BE49-F238E27FC236}">
                <a16:creationId xmlns:a16="http://schemas.microsoft.com/office/drawing/2014/main" id="{14EDA390-A258-C70E-306C-C8A32D1D2025}"/>
              </a:ext>
            </a:extLst>
          </p:cNvPr>
          <p:cNvPicPr>
            <a:picLocks noChangeAspect="1"/>
          </p:cNvPicPr>
          <p:nvPr/>
        </p:nvPicPr>
        <p:blipFill>
          <a:blip r:embed="rId4"/>
          <a:stretch>
            <a:fillRect/>
          </a:stretch>
        </p:blipFill>
        <p:spPr>
          <a:xfrm>
            <a:off x="109948" y="4995635"/>
            <a:ext cx="2915089" cy="1034203"/>
          </a:xfrm>
          <a:prstGeom prst="rect">
            <a:avLst/>
          </a:prstGeom>
        </p:spPr>
      </p:pic>
    </p:spTree>
    <p:extLst>
      <p:ext uri="{BB962C8B-B14F-4D97-AF65-F5344CB8AC3E}">
        <p14:creationId xmlns:p14="http://schemas.microsoft.com/office/powerpoint/2010/main" val="41921788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Immagine che contiene testo, schermata, menu&#10;&#10;Descrizione generata automaticamente">
            <a:extLst>
              <a:ext uri="{FF2B5EF4-FFF2-40B4-BE49-F238E27FC236}">
                <a16:creationId xmlns:a16="http://schemas.microsoft.com/office/drawing/2014/main" id="{328626D7-53FD-BEB5-5D14-EE4DA9DF4C75}"/>
              </a:ext>
            </a:extLst>
          </p:cNvPr>
          <p:cNvPicPr>
            <a:picLocks noChangeAspect="1"/>
          </p:cNvPicPr>
          <p:nvPr/>
        </p:nvPicPr>
        <p:blipFill>
          <a:blip r:embed="rId3"/>
          <a:stretch>
            <a:fillRect/>
          </a:stretch>
        </p:blipFill>
        <p:spPr>
          <a:xfrm>
            <a:off x="177131" y="1350137"/>
            <a:ext cx="5129213" cy="2772547"/>
          </a:xfrm>
          <a:prstGeom prst="rect">
            <a:avLst/>
          </a:prstGeom>
        </p:spPr>
      </p:pic>
      <p:sp>
        <p:nvSpPr>
          <p:cNvPr id="4" name="CasellaDiTesto 3">
            <a:extLst>
              <a:ext uri="{FF2B5EF4-FFF2-40B4-BE49-F238E27FC236}">
                <a16:creationId xmlns:a16="http://schemas.microsoft.com/office/drawing/2014/main" id="{4AFDD81B-35EF-8B15-AB07-429D4AF1675F}"/>
              </a:ext>
            </a:extLst>
          </p:cNvPr>
          <p:cNvSpPr txBox="1"/>
          <p:nvPr/>
        </p:nvSpPr>
        <p:spPr>
          <a:xfrm>
            <a:off x="5411459" y="1156195"/>
            <a:ext cx="6358176" cy="4801314"/>
          </a:xfrm>
          <a:prstGeom prst="rect">
            <a:avLst/>
          </a:prstGeom>
          <a:noFill/>
        </p:spPr>
        <p:txBody>
          <a:bodyPr wrap="square">
            <a:spAutoFit/>
          </a:bodyPr>
          <a:lstStyle/>
          <a:p>
            <a:r>
              <a:rPr lang="it-IT" b="0" i="0" u="none" strike="noStrike" dirty="0">
                <a:solidFill>
                  <a:srgbClr val="212529"/>
                </a:solidFill>
                <a:effectLst/>
                <a:highlight>
                  <a:srgbClr val="FFFFFF"/>
                </a:highlight>
              </a:rPr>
              <a:t>Alimentazione: </a:t>
            </a:r>
            <a:r>
              <a:rPr lang="it-IT" dirty="0">
                <a:highlight>
                  <a:srgbClr val="FFFFFF"/>
                </a:highlight>
              </a:rPr>
              <a:t>il </a:t>
            </a:r>
            <a:r>
              <a:rPr lang="it-IT" b="1" dirty="0">
                <a:highlight>
                  <a:srgbClr val="FFFFFF"/>
                </a:highlight>
              </a:rPr>
              <a:t>sistema endocannabinoide</a:t>
            </a:r>
            <a:r>
              <a:rPr lang="it-IT" dirty="0">
                <a:highlight>
                  <a:srgbClr val="FFFFFF"/>
                </a:highlight>
              </a:rPr>
              <a:t> partecipa alla regolazione di </a:t>
            </a:r>
            <a:r>
              <a:rPr lang="it-IT" b="1" dirty="0" err="1">
                <a:highlight>
                  <a:srgbClr val="FFFFFF"/>
                </a:highlight>
              </a:rPr>
              <a:t>reward</a:t>
            </a:r>
            <a:r>
              <a:rPr lang="it-IT" b="1" dirty="0">
                <a:highlight>
                  <a:srgbClr val="FFFFFF"/>
                </a:highlight>
              </a:rPr>
              <a:t>, appetito, motivazione e risposta emotiva </a:t>
            </a:r>
            <a:r>
              <a:rPr lang="it-IT" b="0" i="0" u="none" strike="noStrike" dirty="0" err="1">
                <a:solidFill>
                  <a:srgbClr val="212529"/>
                </a:solidFill>
                <a:effectLst/>
                <a:highlight>
                  <a:srgbClr val="FFFFFF"/>
                </a:highlight>
              </a:rPr>
              <a:t>Conclusion</a:t>
            </a:r>
            <a:r>
              <a:rPr lang="it-IT" b="0" i="0" u="none" strike="noStrike" dirty="0">
                <a:solidFill>
                  <a:srgbClr val="212529"/>
                </a:solidFill>
                <a:effectLst/>
                <a:highlight>
                  <a:srgbClr val="FFFFFF"/>
                </a:highlight>
              </a:rPr>
              <a:t>: Overall, </a:t>
            </a:r>
            <a:r>
              <a:rPr lang="it-IT" b="0" i="0" u="none" strike="noStrike" dirty="0" err="1">
                <a:solidFill>
                  <a:srgbClr val="212529"/>
                </a:solidFill>
                <a:effectLst/>
                <a:highlight>
                  <a:srgbClr val="FFFFFF"/>
                </a:highlight>
              </a:rPr>
              <a:t>our</a:t>
            </a:r>
            <a:r>
              <a:rPr lang="it-IT" b="0" i="0" u="none" strike="noStrike" dirty="0">
                <a:solidFill>
                  <a:srgbClr val="212529"/>
                </a:solidFill>
                <a:effectLst/>
                <a:highlight>
                  <a:srgbClr val="FFFFFF"/>
                </a:highlight>
              </a:rPr>
              <a:t> </a:t>
            </a:r>
            <a:r>
              <a:rPr lang="it-IT" b="0" i="0" u="none" strike="noStrike" dirty="0" err="1">
                <a:solidFill>
                  <a:srgbClr val="212529"/>
                </a:solidFill>
                <a:effectLst/>
                <a:highlight>
                  <a:srgbClr val="FFFFFF"/>
                </a:highlight>
              </a:rPr>
              <a:t>results</a:t>
            </a:r>
            <a:r>
              <a:rPr lang="it-IT" b="0" i="0" u="none" strike="noStrike" dirty="0">
                <a:solidFill>
                  <a:srgbClr val="212529"/>
                </a:solidFill>
                <a:effectLst/>
                <a:highlight>
                  <a:srgbClr val="FFFFFF"/>
                </a:highlight>
              </a:rPr>
              <a:t> </a:t>
            </a:r>
            <a:r>
              <a:rPr lang="it-IT" b="0" i="0" u="none" strike="noStrike" dirty="0" err="1">
                <a:solidFill>
                  <a:srgbClr val="212529"/>
                </a:solidFill>
                <a:effectLst/>
                <a:highlight>
                  <a:srgbClr val="FFFFFF"/>
                </a:highlight>
              </a:rPr>
              <a:t>suggest</a:t>
            </a:r>
            <a:r>
              <a:rPr lang="it-IT" b="0" i="0" u="none" strike="noStrike" dirty="0">
                <a:solidFill>
                  <a:srgbClr val="212529"/>
                </a:solidFill>
                <a:effectLst/>
                <a:highlight>
                  <a:srgbClr val="FFFFFF"/>
                </a:highlight>
              </a:rPr>
              <a:t> </a:t>
            </a:r>
            <a:r>
              <a:rPr lang="it-IT" b="0" i="0" u="none" strike="noStrike" dirty="0" err="1">
                <a:solidFill>
                  <a:srgbClr val="212529"/>
                </a:solidFill>
                <a:effectLst/>
                <a:highlight>
                  <a:srgbClr val="FFFFFF"/>
                </a:highlight>
              </a:rPr>
              <a:t>that</a:t>
            </a:r>
            <a:r>
              <a:rPr lang="it-IT" b="0" i="0" u="none" strike="noStrike" dirty="0">
                <a:solidFill>
                  <a:srgbClr val="212529"/>
                </a:solidFill>
                <a:effectLst/>
                <a:highlight>
                  <a:srgbClr val="FFFFFF"/>
                </a:highlight>
              </a:rPr>
              <a:t> </a:t>
            </a:r>
            <a:r>
              <a:rPr lang="it-IT" b="0" i="0" u="none" strike="noStrike" dirty="0" err="1">
                <a:solidFill>
                  <a:srgbClr val="212529"/>
                </a:solidFill>
                <a:effectLst/>
                <a:highlight>
                  <a:srgbClr val="FFFFFF"/>
                </a:highlight>
              </a:rPr>
              <a:t>abstinence</a:t>
            </a:r>
            <a:r>
              <a:rPr lang="it-IT" b="0" i="0" u="none" strike="noStrike" dirty="0">
                <a:solidFill>
                  <a:srgbClr val="212529"/>
                </a:solidFill>
                <a:effectLst/>
                <a:highlight>
                  <a:srgbClr val="FFFFFF"/>
                </a:highlight>
              </a:rPr>
              <a:t> from a </a:t>
            </a:r>
            <a:r>
              <a:rPr lang="it-IT" b="0" i="0" u="none" strike="noStrike" dirty="0" err="1">
                <a:solidFill>
                  <a:srgbClr val="212529"/>
                </a:solidFill>
                <a:effectLst/>
                <a:highlight>
                  <a:srgbClr val="FFFFFF"/>
                </a:highlight>
              </a:rPr>
              <a:t>cafeteria</a:t>
            </a:r>
            <a:r>
              <a:rPr lang="it-IT" b="0" i="0" u="none" strike="noStrike" dirty="0">
                <a:solidFill>
                  <a:srgbClr val="212529"/>
                </a:solidFill>
                <a:effectLst/>
                <a:highlight>
                  <a:srgbClr val="FFFFFF"/>
                </a:highlight>
              </a:rPr>
              <a:t> </a:t>
            </a:r>
            <a:r>
              <a:rPr lang="it-IT" b="0" i="0" u="none" strike="noStrike" dirty="0" err="1">
                <a:solidFill>
                  <a:srgbClr val="212529"/>
                </a:solidFill>
                <a:effectLst/>
                <a:highlight>
                  <a:srgbClr val="FFFFFF"/>
                </a:highlight>
              </a:rPr>
              <a:t>diet</a:t>
            </a:r>
            <a:r>
              <a:rPr lang="it-IT" b="0" i="0" u="none" strike="noStrike" dirty="0">
                <a:solidFill>
                  <a:srgbClr val="212529"/>
                </a:solidFill>
                <a:effectLst/>
                <a:highlight>
                  <a:srgbClr val="FFFFFF"/>
                </a:highlight>
              </a:rPr>
              <a:t> </a:t>
            </a:r>
            <a:r>
              <a:rPr lang="it-IT" b="0" i="0" u="none" strike="noStrike" dirty="0" err="1">
                <a:solidFill>
                  <a:srgbClr val="212529"/>
                </a:solidFill>
                <a:effectLst/>
                <a:highlight>
                  <a:srgbClr val="FFFFFF"/>
                </a:highlight>
              </a:rPr>
              <a:t>provokes</a:t>
            </a:r>
            <a:r>
              <a:rPr lang="it-IT" b="0" i="0" u="none" strike="noStrike" dirty="0">
                <a:solidFill>
                  <a:srgbClr val="212529"/>
                </a:solidFill>
                <a:effectLst/>
                <a:highlight>
                  <a:srgbClr val="FFFFFF"/>
                </a:highlight>
              </a:rPr>
              <a:t> emotional </a:t>
            </a:r>
            <a:r>
              <a:rPr lang="it-IT" b="0" i="0" u="none" strike="noStrike" dirty="0" err="1">
                <a:solidFill>
                  <a:srgbClr val="212529"/>
                </a:solidFill>
                <a:effectLst/>
                <a:highlight>
                  <a:srgbClr val="FFFFFF"/>
                </a:highlight>
              </a:rPr>
              <a:t>disturbances</a:t>
            </a:r>
            <a:r>
              <a:rPr lang="it-IT" b="0" i="0" u="none" strike="noStrike" dirty="0">
                <a:solidFill>
                  <a:srgbClr val="212529"/>
                </a:solidFill>
                <a:effectLst/>
                <a:highlight>
                  <a:srgbClr val="FFFFFF"/>
                </a:highlight>
              </a:rPr>
              <a:t> </a:t>
            </a:r>
            <a:r>
              <a:rPr lang="it-IT" b="0" i="0" u="none" strike="noStrike" dirty="0" err="1">
                <a:solidFill>
                  <a:srgbClr val="212529"/>
                </a:solidFill>
                <a:effectLst/>
                <a:highlight>
                  <a:srgbClr val="FFFFFF"/>
                </a:highlight>
              </a:rPr>
              <a:t>linked</a:t>
            </a:r>
            <a:r>
              <a:rPr lang="it-IT" b="0" i="0" u="none" strike="noStrike" dirty="0">
                <a:solidFill>
                  <a:srgbClr val="212529"/>
                </a:solidFill>
                <a:effectLst/>
                <a:highlight>
                  <a:srgbClr val="FFFFFF"/>
                </a:highlight>
              </a:rPr>
              <a:t> to </a:t>
            </a:r>
            <a:r>
              <a:rPr lang="it-IT" b="0" i="0" u="none" strike="noStrike" dirty="0" err="1">
                <a:solidFill>
                  <a:srgbClr val="212529"/>
                </a:solidFill>
                <a:effectLst/>
                <a:highlight>
                  <a:srgbClr val="FFFFFF"/>
                </a:highlight>
              </a:rPr>
              <a:t>neuroadaptive</a:t>
            </a:r>
            <a:r>
              <a:rPr lang="it-IT" b="0" i="0" u="none" strike="noStrike" dirty="0">
                <a:solidFill>
                  <a:srgbClr val="212529"/>
                </a:solidFill>
                <a:effectLst/>
                <a:highlight>
                  <a:srgbClr val="FFFFFF"/>
                </a:highlight>
              </a:rPr>
              <a:t> </a:t>
            </a:r>
            <a:r>
              <a:rPr lang="it-IT" b="0" i="0" u="none" strike="noStrike" dirty="0" err="1">
                <a:solidFill>
                  <a:srgbClr val="212529"/>
                </a:solidFill>
                <a:effectLst/>
                <a:highlight>
                  <a:srgbClr val="FFFFFF"/>
                </a:highlight>
              </a:rPr>
              <a:t>changes</a:t>
            </a:r>
            <a:r>
              <a:rPr lang="it-IT" b="0" i="0" u="none" strike="noStrike" dirty="0">
                <a:solidFill>
                  <a:srgbClr val="212529"/>
                </a:solidFill>
                <a:effectLst/>
                <a:highlight>
                  <a:srgbClr val="FFFFFF"/>
                </a:highlight>
              </a:rPr>
              <a:t> in </a:t>
            </a:r>
            <a:r>
              <a:rPr lang="it-IT" b="0" i="0" u="none" strike="noStrike" dirty="0" err="1">
                <a:solidFill>
                  <a:srgbClr val="212529"/>
                </a:solidFill>
                <a:effectLst/>
                <a:highlight>
                  <a:srgbClr val="FFFFFF"/>
                </a:highlight>
              </a:rPr>
              <a:t>monoamines</a:t>
            </a:r>
            <a:r>
              <a:rPr lang="it-IT" b="0" i="0" u="none" strike="noStrike" dirty="0">
                <a:solidFill>
                  <a:srgbClr val="212529"/>
                </a:solidFill>
                <a:effectLst/>
                <a:highlight>
                  <a:srgbClr val="FFFFFF"/>
                </a:highlight>
              </a:rPr>
              <a:t> and </a:t>
            </a:r>
            <a:r>
              <a:rPr lang="it-IT" b="0" i="0" u="none" strike="noStrike" dirty="0" err="1">
                <a:solidFill>
                  <a:srgbClr val="212529"/>
                </a:solidFill>
                <a:effectLst/>
                <a:highlight>
                  <a:srgbClr val="FFFFFF"/>
                </a:highlight>
              </a:rPr>
              <a:t>endocannabinoid</a:t>
            </a:r>
            <a:r>
              <a:rPr lang="it-IT" b="0" i="0" u="none" strike="noStrike" dirty="0">
                <a:solidFill>
                  <a:srgbClr val="212529"/>
                </a:solidFill>
                <a:effectLst/>
                <a:highlight>
                  <a:srgbClr val="FFFFFF"/>
                </a:highlight>
              </a:rPr>
              <a:t> </a:t>
            </a:r>
            <a:r>
              <a:rPr lang="it-IT" b="0" i="0" u="none" strike="noStrike" dirty="0" err="1">
                <a:solidFill>
                  <a:srgbClr val="212529"/>
                </a:solidFill>
                <a:effectLst/>
                <a:highlight>
                  <a:srgbClr val="FFFFFF"/>
                </a:highlight>
              </a:rPr>
              <a:t>signalling</a:t>
            </a:r>
            <a:r>
              <a:rPr lang="it-IT" b="0" i="0" u="none" strike="noStrike" dirty="0">
                <a:solidFill>
                  <a:srgbClr val="212529"/>
                </a:solidFill>
                <a:effectLst/>
                <a:highlight>
                  <a:srgbClr val="FFFFFF"/>
                </a:highlight>
              </a:rPr>
              <a:t> in brain </a:t>
            </a:r>
            <a:r>
              <a:rPr lang="it-IT" b="0" i="0" u="none" strike="noStrike" dirty="0" err="1">
                <a:solidFill>
                  <a:srgbClr val="212529"/>
                </a:solidFill>
                <a:effectLst/>
                <a:highlight>
                  <a:srgbClr val="FFFFFF"/>
                </a:highlight>
              </a:rPr>
              <a:t>areas</a:t>
            </a:r>
            <a:r>
              <a:rPr lang="it-IT" b="0" i="0" u="none" strike="noStrike" dirty="0">
                <a:solidFill>
                  <a:srgbClr val="212529"/>
                </a:solidFill>
                <a:effectLst/>
                <a:highlight>
                  <a:srgbClr val="FFFFFF"/>
                </a:highlight>
              </a:rPr>
              <a:t> </a:t>
            </a:r>
            <a:r>
              <a:rPr lang="it-IT" b="0" i="0" u="none" strike="noStrike" dirty="0" err="1">
                <a:solidFill>
                  <a:srgbClr val="212529"/>
                </a:solidFill>
                <a:effectLst/>
                <a:highlight>
                  <a:srgbClr val="FFFFFF"/>
                </a:highlight>
              </a:rPr>
              <a:t>partaking</a:t>
            </a:r>
            <a:r>
              <a:rPr lang="it-IT" b="0" i="0" u="none" strike="noStrike" dirty="0">
                <a:solidFill>
                  <a:srgbClr val="212529"/>
                </a:solidFill>
                <a:effectLst/>
                <a:highlight>
                  <a:srgbClr val="FFFFFF"/>
                </a:highlight>
              </a:rPr>
              <a:t> to DA transmission </a:t>
            </a:r>
            <a:r>
              <a:rPr lang="it-IT" b="0" i="0" u="none" strike="noStrike" dirty="0" err="1">
                <a:solidFill>
                  <a:srgbClr val="212529"/>
                </a:solidFill>
                <a:effectLst/>
                <a:highlight>
                  <a:srgbClr val="FFFFFF"/>
                </a:highlight>
              </a:rPr>
              <a:t>that</a:t>
            </a:r>
            <a:r>
              <a:rPr lang="it-IT" b="0" i="0" u="none" strike="noStrike" dirty="0">
                <a:solidFill>
                  <a:srgbClr val="212529"/>
                </a:solidFill>
                <a:effectLst/>
                <a:highlight>
                  <a:srgbClr val="FFFFFF"/>
                </a:highlight>
              </a:rPr>
              <a:t> </a:t>
            </a:r>
            <a:r>
              <a:rPr lang="it-IT" b="0" i="0" u="none" strike="noStrike" dirty="0" err="1">
                <a:solidFill>
                  <a:srgbClr val="212529"/>
                </a:solidFill>
                <a:effectLst/>
                <a:highlight>
                  <a:srgbClr val="FFFFFF"/>
                </a:highlight>
              </a:rPr>
              <a:t>could</a:t>
            </a:r>
            <a:r>
              <a:rPr lang="it-IT" b="0" i="0" u="none" strike="noStrike" dirty="0">
                <a:solidFill>
                  <a:srgbClr val="212529"/>
                </a:solidFill>
                <a:effectLst/>
                <a:highlight>
                  <a:srgbClr val="FFFFFF"/>
                </a:highlight>
              </a:rPr>
              <a:t> </a:t>
            </a:r>
            <a:r>
              <a:rPr lang="it-IT" b="0" i="0" u="none" strike="noStrike" dirty="0" err="1">
                <a:solidFill>
                  <a:srgbClr val="212529"/>
                </a:solidFill>
                <a:effectLst/>
                <a:highlight>
                  <a:srgbClr val="FFFFFF"/>
                </a:highlight>
              </a:rPr>
              <a:t>partially</a:t>
            </a:r>
            <a:r>
              <a:rPr lang="it-IT" b="0" i="0" u="none" strike="noStrike" dirty="0">
                <a:solidFill>
                  <a:srgbClr val="212529"/>
                </a:solidFill>
                <a:effectLst/>
                <a:highlight>
                  <a:srgbClr val="FFFFFF"/>
                </a:highlight>
              </a:rPr>
              <a:t> be </a:t>
            </a:r>
            <a:r>
              <a:rPr lang="it-IT" b="0" i="0" u="none" strike="noStrike" dirty="0" err="1">
                <a:solidFill>
                  <a:srgbClr val="212529"/>
                </a:solidFill>
                <a:effectLst/>
                <a:highlight>
                  <a:srgbClr val="FFFFFF"/>
                </a:highlight>
              </a:rPr>
              <a:t>restored</a:t>
            </a:r>
            <a:r>
              <a:rPr lang="it-IT" b="0" i="0" u="none" strike="noStrike" dirty="0">
                <a:solidFill>
                  <a:srgbClr val="212529"/>
                </a:solidFill>
                <a:effectLst/>
                <a:highlight>
                  <a:srgbClr val="FFFFFF"/>
                </a:highlight>
              </a:rPr>
              <a:t> by the </a:t>
            </a:r>
            <a:r>
              <a:rPr lang="it-IT" b="0" i="0" u="none" strike="noStrike" dirty="0" err="1">
                <a:solidFill>
                  <a:srgbClr val="212529"/>
                </a:solidFill>
                <a:effectLst/>
                <a:highlight>
                  <a:srgbClr val="FFFFFF"/>
                </a:highlight>
              </a:rPr>
              <a:t>enhancement</a:t>
            </a:r>
            <a:r>
              <a:rPr lang="it-IT" b="0" i="0" u="none" strike="noStrike" dirty="0">
                <a:solidFill>
                  <a:srgbClr val="212529"/>
                </a:solidFill>
                <a:effectLst/>
                <a:highlight>
                  <a:srgbClr val="FFFFFF"/>
                </a:highlight>
              </a:rPr>
              <a:t> of </a:t>
            </a:r>
            <a:r>
              <a:rPr lang="it-IT" b="0" i="0" u="none" strike="noStrike" dirty="0" err="1">
                <a:solidFill>
                  <a:srgbClr val="212529"/>
                </a:solidFill>
                <a:effectLst/>
                <a:highlight>
                  <a:srgbClr val="FFFFFF"/>
                </a:highlight>
              </a:rPr>
              <a:t>endocannabinoid</a:t>
            </a:r>
            <a:r>
              <a:rPr lang="it-IT" b="0" i="0" u="none" strike="noStrike" dirty="0">
                <a:solidFill>
                  <a:srgbClr val="212529"/>
                </a:solidFill>
                <a:effectLst/>
                <a:highlight>
                  <a:srgbClr val="FFFFFF"/>
                </a:highlight>
              </a:rPr>
              <a:t> </a:t>
            </a:r>
            <a:r>
              <a:rPr lang="it-IT" b="0" i="0" u="none" strike="noStrike" dirty="0" err="1">
                <a:solidFill>
                  <a:srgbClr val="212529"/>
                </a:solidFill>
                <a:effectLst/>
                <a:highlight>
                  <a:srgbClr val="FFFFFF"/>
                </a:highlight>
              </a:rPr>
              <a:t>signalling</a:t>
            </a:r>
            <a:r>
              <a:rPr lang="it-IT" b="0" i="0" u="none" strike="noStrike" dirty="0">
                <a:solidFill>
                  <a:srgbClr val="212529"/>
                </a:solidFill>
                <a:effectLst/>
                <a:highlight>
                  <a:srgbClr val="FFFFFF"/>
                </a:highlight>
              </a:rPr>
              <a:t> </a:t>
            </a:r>
            <a:r>
              <a:rPr lang="it-IT" b="0" i="0" u="none" strike="noStrike" dirty="0" err="1">
                <a:solidFill>
                  <a:srgbClr val="212529"/>
                </a:solidFill>
                <a:effectLst/>
                <a:highlight>
                  <a:srgbClr val="FFFFFF"/>
                </a:highlight>
              </a:rPr>
              <a:t>through</a:t>
            </a:r>
            <a:r>
              <a:rPr lang="it-IT" b="0" i="0" u="none" strike="noStrike" dirty="0">
                <a:solidFill>
                  <a:srgbClr val="212529"/>
                </a:solidFill>
                <a:effectLst/>
                <a:highlight>
                  <a:srgbClr val="FFFFFF"/>
                </a:highlight>
              </a:rPr>
              <a:t> FAAH </a:t>
            </a:r>
            <a:r>
              <a:rPr lang="it-IT" b="0" i="0" u="none" strike="noStrike" dirty="0" err="1">
                <a:solidFill>
                  <a:srgbClr val="212529"/>
                </a:solidFill>
                <a:effectLst/>
                <a:highlight>
                  <a:srgbClr val="FFFFFF"/>
                </a:highlight>
              </a:rPr>
              <a:t>inhibition</a:t>
            </a:r>
            <a:r>
              <a:rPr lang="it-IT" b="0" i="0" u="none" strike="noStrike" dirty="0">
                <a:solidFill>
                  <a:srgbClr val="212529"/>
                </a:solidFill>
                <a:effectLst/>
                <a:highlight>
                  <a:srgbClr val="FFFFFF"/>
                </a:highlight>
              </a:rPr>
              <a:t> </a:t>
            </a:r>
            <a:r>
              <a:rPr lang="it-IT" i="1" dirty="0">
                <a:highlight>
                  <a:srgbClr val="FFFFFF"/>
                </a:highlight>
              </a:rPr>
              <a:t>Fatty Acid Amide </a:t>
            </a:r>
            <a:r>
              <a:rPr lang="it-IT" i="1" dirty="0" err="1">
                <a:highlight>
                  <a:srgbClr val="FFFFFF"/>
                </a:highlight>
              </a:rPr>
              <a:t>Hydrolase</a:t>
            </a:r>
            <a:r>
              <a:rPr lang="it-IT" dirty="0">
                <a:highlight>
                  <a:srgbClr val="FFFFFF"/>
                </a:highlight>
              </a:rPr>
              <a:t>, </a:t>
            </a:r>
            <a:r>
              <a:rPr lang="it-IT" b="1" dirty="0">
                <a:highlight>
                  <a:srgbClr val="FFFFFF"/>
                </a:highlight>
              </a:rPr>
              <a:t>idrolasi delle ammidi degli acidi grassi</a:t>
            </a:r>
            <a:r>
              <a:rPr lang="it-IT" dirty="0">
                <a:highlight>
                  <a:srgbClr val="FFFFFF"/>
                </a:highlight>
              </a:rPr>
              <a:t>) sono enzimi che </a:t>
            </a:r>
            <a:r>
              <a:rPr lang="it-IT" b="1" dirty="0">
                <a:highlight>
                  <a:srgbClr val="FFFFFF"/>
                </a:highlight>
              </a:rPr>
              <a:t>degradano gli endocannabinoidi</a:t>
            </a:r>
            <a:r>
              <a:rPr lang="it-IT" dirty="0">
                <a:highlight>
                  <a:srgbClr val="FFFFFF"/>
                </a:highlight>
              </a:rPr>
              <a:t>, in particolare </a:t>
            </a:r>
            <a:r>
              <a:rPr lang="it-IT" b="1" dirty="0">
                <a:highlight>
                  <a:srgbClr val="FFFFFF"/>
                </a:highlight>
              </a:rPr>
              <a:t>l’</a:t>
            </a:r>
            <a:r>
              <a:rPr lang="it-IT" b="1" dirty="0" err="1">
                <a:highlight>
                  <a:srgbClr val="FFFFFF"/>
                </a:highlight>
              </a:rPr>
              <a:t>anandamide</a:t>
            </a:r>
            <a:r>
              <a:rPr lang="it-IT" b="1" dirty="0">
                <a:highlight>
                  <a:srgbClr val="FFFFFF"/>
                </a:highlight>
              </a:rPr>
              <a:t> (AEA)</a:t>
            </a:r>
            <a:r>
              <a:rPr lang="it-IT" dirty="0">
                <a:highlight>
                  <a:srgbClr val="FFFFFF"/>
                </a:highlight>
              </a:rPr>
              <a:t>.</a:t>
            </a:r>
          </a:p>
          <a:p>
            <a:r>
              <a:rPr lang="it-IT" b="1" dirty="0" err="1">
                <a:highlight>
                  <a:srgbClr val="FFFFFF"/>
                </a:highlight>
              </a:rPr>
              <a:t>nibizione</a:t>
            </a:r>
            <a:r>
              <a:rPr lang="it-IT" b="1" dirty="0">
                <a:highlight>
                  <a:srgbClr val="FFFFFF"/>
                </a:highlight>
              </a:rPr>
              <a:t> FAAH → </a:t>
            </a:r>
            <a:r>
              <a:rPr lang="it-IT" b="1" dirty="0" err="1">
                <a:highlight>
                  <a:srgbClr val="FFFFFF"/>
                </a:highlight>
              </a:rPr>
              <a:t>anandamide</a:t>
            </a:r>
            <a:r>
              <a:rPr lang="it-IT" b="1" dirty="0">
                <a:highlight>
                  <a:srgbClr val="FFFFFF"/>
                </a:highlight>
              </a:rPr>
              <a:t> ↑ → maggiore segnalazione endocannabinoide</a:t>
            </a:r>
            <a:endParaRPr lang="it-IT" dirty="0">
              <a:highlight>
                <a:srgbClr val="FFFFFF"/>
              </a:highlight>
            </a:endParaRPr>
          </a:p>
          <a:p>
            <a:r>
              <a:rPr lang="it-IT" b="1" dirty="0">
                <a:highlight>
                  <a:srgbClr val="FFFFFF"/>
                </a:highlight>
              </a:rPr>
              <a:t>Inibendo la FAAH si aumenta la disponibilità di endocannabinoidi</a:t>
            </a:r>
            <a:r>
              <a:rPr lang="it-IT" dirty="0">
                <a:highlight>
                  <a:srgbClr val="FFFFFF"/>
                </a:highlight>
              </a:rPr>
              <a:t>, soprattutto </a:t>
            </a:r>
            <a:r>
              <a:rPr lang="it-IT" dirty="0" err="1">
                <a:highlight>
                  <a:srgbClr val="FFFFFF"/>
                </a:highlight>
              </a:rPr>
              <a:t>anandamide</a:t>
            </a:r>
            <a:r>
              <a:rPr lang="it-IT" dirty="0">
                <a:highlight>
                  <a:srgbClr val="FFFFFF"/>
                </a:highlight>
              </a:rPr>
              <a:t>, e questo potrebbe </a:t>
            </a:r>
            <a:r>
              <a:rPr lang="it-IT" b="1" dirty="0">
                <a:highlight>
                  <a:srgbClr val="FFFFFF"/>
                </a:highlight>
              </a:rPr>
              <a:t>attenuare/ripristinare in parte le alterazioni emotive e neurochimiche</a:t>
            </a:r>
            <a:r>
              <a:rPr lang="it-IT" dirty="0">
                <a:highlight>
                  <a:srgbClr val="FFFFFF"/>
                </a:highlight>
              </a:rPr>
              <a:t> provocate dalla sospensione della </a:t>
            </a:r>
            <a:r>
              <a:rPr lang="it-IT" i="1" dirty="0" err="1">
                <a:highlight>
                  <a:srgbClr val="FFFFFF"/>
                </a:highlight>
              </a:rPr>
              <a:t>cafeteria</a:t>
            </a:r>
            <a:r>
              <a:rPr lang="it-IT" i="1" dirty="0">
                <a:highlight>
                  <a:srgbClr val="FFFFFF"/>
                </a:highlight>
              </a:rPr>
              <a:t> </a:t>
            </a:r>
            <a:r>
              <a:rPr lang="it-IT" i="1" dirty="0" err="1">
                <a:highlight>
                  <a:srgbClr val="FFFFFF"/>
                </a:highlight>
              </a:rPr>
              <a:t>diet</a:t>
            </a:r>
            <a:r>
              <a:rPr lang="it-IT" dirty="0">
                <a:highlight>
                  <a:srgbClr val="FFFFFF"/>
                </a:highlight>
              </a:rPr>
              <a:t>.</a:t>
            </a:r>
          </a:p>
        </p:txBody>
      </p:sp>
      <p:sp>
        <p:nvSpPr>
          <p:cNvPr id="8" name="CasellaDiTesto 7">
            <a:extLst>
              <a:ext uri="{FF2B5EF4-FFF2-40B4-BE49-F238E27FC236}">
                <a16:creationId xmlns:a16="http://schemas.microsoft.com/office/drawing/2014/main" id="{02C7D327-C388-FAFC-E9D7-28B66EA69137}"/>
              </a:ext>
            </a:extLst>
          </p:cNvPr>
          <p:cNvSpPr txBox="1"/>
          <p:nvPr/>
        </p:nvSpPr>
        <p:spPr>
          <a:xfrm>
            <a:off x="1244203" y="6118471"/>
            <a:ext cx="9322594" cy="369332"/>
          </a:xfrm>
          <a:prstGeom prst="rect">
            <a:avLst/>
          </a:prstGeom>
          <a:noFill/>
        </p:spPr>
        <p:txBody>
          <a:bodyPr wrap="square">
            <a:spAutoFit/>
          </a:bodyPr>
          <a:lstStyle/>
          <a:p>
            <a:pPr algn="l"/>
            <a:r>
              <a:rPr lang="it-IT" b="0" i="0" u="none" strike="noStrike" dirty="0" err="1">
                <a:solidFill>
                  <a:srgbClr val="5B616B"/>
                </a:solidFill>
                <a:effectLst/>
                <a:latin typeface="BlinkMacSystemFont"/>
              </a:rPr>
              <a:t>Curr</a:t>
            </a:r>
            <a:r>
              <a:rPr lang="it-IT" b="0" i="0" u="none" strike="noStrike" dirty="0">
                <a:solidFill>
                  <a:srgbClr val="5B616B"/>
                </a:solidFill>
                <a:effectLst/>
                <a:latin typeface="BlinkMacSystemFont"/>
              </a:rPr>
              <a:t> </a:t>
            </a:r>
            <a:r>
              <a:rPr lang="it-IT" b="0" i="0" u="none" strike="noStrike" dirty="0" err="1">
                <a:solidFill>
                  <a:srgbClr val="5B616B"/>
                </a:solidFill>
                <a:effectLst/>
                <a:latin typeface="BlinkMacSystemFont"/>
              </a:rPr>
              <a:t>Neuropharmacol</a:t>
            </a:r>
            <a:r>
              <a:rPr lang="it-IT" b="0" i="0" u="none" strike="noStrike" dirty="0">
                <a:solidFill>
                  <a:srgbClr val="0071BC"/>
                </a:solidFill>
                <a:effectLst/>
                <a:latin typeface="BlinkMacSystemFont"/>
              </a:rPr>
              <a:t>. </a:t>
            </a:r>
            <a:r>
              <a:rPr lang="it-IT" b="0" i="0" u="none" strike="noStrike" dirty="0">
                <a:solidFill>
                  <a:srgbClr val="5B616B"/>
                </a:solidFill>
                <a:effectLst/>
                <a:latin typeface="BlinkMacSystemFont"/>
              </a:rPr>
              <a:t>2025;23(4):458-474.doi: 10.2174/1570159X23666241107160840.</a:t>
            </a:r>
            <a:endParaRPr lang="it-IT" dirty="0"/>
          </a:p>
        </p:txBody>
      </p:sp>
      <p:sp>
        <p:nvSpPr>
          <p:cNvPr id="6" name="CasellaDiTesto 5">
            <a:extLst>
              <a:ext uri="{FF2B5EF4-FFF2-40B4-BE49-F238E27FC236}">
                <a16:creationId xmlns:a16="http://schemas.microsoft.com/office/drawing/2014/main" id="{167E8EEC-A3BE-91FB-54B8-C6F5C6E92A93}"/>
              </a:ext>
            </a:extLst>
          </p:cNvPr>
          <p:cNvSpPr txBox="1"/>
          <p:nvPr/>
        </p:nvSpPr>
        <p:spPr>
          <a:xfrm>
            <a:off x="359228" y="558859"/>
            <a:ext cx="8484325" cy="424732"/>
          </a:xfrm>
          <a:prstGeom prst="rect">
            <a:avLst/>
          </a:prstGeom>
          <a:noFill/>
        </p:spPr>
        <p:txBody>
          <a:bodyPr wrap="square">
            <a:spAutoFit/>
          </a:bodyPr>
          <a:lstStyle/>
          <a:p>
            <a:pPr>
              <a:lnSpc>
                <a:spcPct val="90000"/>
              </a:lnSpc>
              <a:spcBef>
                <a:spcPct val="0"/>
              </a:spcBef>
              <a:spcAft>
                <a:spcPts val="600"/>
              </a:spcAft>
            </a:pPr>
            <a:r>
              <a:rPr lang="en-US" sz="2400" b="1" dirty="0">
                <a:solidFill>
                  <a:srgbClr val="FF0000"/>
                </a:solidFill>
              </a:rPr>
              <a:t>Food Addiction: </a:t>
            </a:r>
            <a:r>
              <a:rPr lang="en-US" sz="2400" b="1" dirty="0" err="1">
                <a:solidFill>
                  <a:srgbClr val="FF0000"/>
                </a:solidFill>
              </a:rPr>
              <a:t>nuovi</a:t>
            </a:r>
            <a:r>
              <a:rPr lang="en-US" sz="2400" b="1" dirty="0">
                <a:solidFill>
                  <a:srgbClr val="FF0000"/>
                </a:solidFill>
              </a:rPr>
              <a:t> target, </a:t>
            </a:r>
            <a:r>
              <a:rPr lang="en-US" sz="2400" b="1" dirty="0" err="1">
                <a:solidFill>
                  <a:srgbClr val="FF0000"/>
                </a:solidFill>
              </a:rPr>
              <a:t>nuove</a:t>
            </a:r>
            <a:r>
              <a:rPr lang="en-US" sz="2400" b="1" dirty="0">
                <a:solidFill>
                  <a:srgbClr val="FF0000"/>
                </a:solidFill>
              </a:rPr>
              <a:t>  </a:t>
            </a:r>
            <a:r>
              <a:rPr lang="en-US" sz="2400" b="1" dirty="0" err="1">
                <a:solidFill>
                  <a:srgbClr val="FF0000"/>
                </a:solidFill>
                <a:ea typeface="+mj-ea"/>
                <a:cs typeface="+mj-cs"/>
              </a:rPr>
              <a:t>s</a:t>
            </a:r>
            <a:r>
              <a:rPr lang="en-US" sz="2400" b="1" kern="1200" dirty="0" err="1">
                <a:solidFill>
                  <a:srgbClr val="FF0000"/>
                </a:solidFill>
                <a:ea typeface="+mj-ea"/>
                <a:cs typeface="+mj-cs"/>
              </a:rPr>
              <a:t>trategie</a:t>
            </a:r>
            <a:r>
              <a:rPr lang="en-US" sz="2400" b="1" kern="1200" dirty="0">
                <a:solidFill>
                  <a:srgbClr val="FF0000"/>
                </a:solidFill>
                <a:ea typeface="+mj-ea"/>
                <a:cs typeface="+mj-cs"/>
              </a:rPr>
              <a:t> </a:t>
            </a:r>
            <a:r>
              <a:rPr lang="en-US" sz="2400" b="1" kern="1200" dirty="0" err="1">
                <a:solidFill>
                  <a:srgbClr val="FF0000"/>
                </a:solidFill>
                <a:ea typeface="+mj-ea"/>
                <a:cs typeface="+mj-cs"/>
              </a:rPr>
              <a:t>farmacologiche</a:t>
            </a:r>
            <a:endParaRPr lang="en-US" sz="2400" b="1" kern="1200" dirty="0">
              <a:solidFill>
                <a:srgbClr val="FF0000"/>
              </a:solidFill>
              <a:ea typeface="+mj-ea"/>
              <a:cs typeface="+mj-cs"/>
            </a:endParaRPr>
          </a:p>
        </p:txBody>
      </p:sp>
    </p:spTree>
    <p:extLst>
      <p:ext uri="{BB962C8B-B14F-4D97-AF65-F5344CB8AC3E}">
        <p14:creationId xmlns:p14="http://schemas.microsoft.com/office/powerpoint/2010/main" val="24749748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5040944E-2006-F7B1-775F-59D017E453D2}"/>
              </a:ext>
            </a:extLst>
          </p:cNvPr>
          <p:cNvPicPr>
            <a:picLocks noChangeAspect="1"/>
          </p:cNvPicPr>
          <p:nvPr/>
        </p:nvPicPr>
        <p:blipFill>
          <a:blip r:embed="rId2"/>
          <a:stretch>
            <a:fillRect/>
          </a:stretch>
        </p:blipFill>
        <p:spPr>
          <a:xfrm>
            <a:off x="1243012" y="1486154"/>
            <a:ext cx="9086850" cy="3885691"/>
          </a:xfrm>
          <a:prstGeom prst="rect">
            <a:avLst/>
          </a:prstGeom>
        </p:spPr>
      </p:pic>
      <p:sp>
        <p:nvSpPr>
          <p:cNvPr id="2" name="CasellaDiTesto 1">
            <a:extLst>
              <a:ext uri="{FF2B5EF4-FFF2-40B4-BE49-F238E27FC236}">
                <a16:creationId xmlns:a16="http://schemas.microsoft.com/office/drawing/2014/main" id="{59F19D40-6332-CA8B-4BAE-9B9EA2C3458D}"/>
              </a:ext>
            </a:extLst>
          </p:cNvPr>
          <p:cNvSpPr txBox="1"/>
          <p:nvPr/>
        </p:nvSpPr>
        <p:spPr>
          <a:xfrm>
            <a:off x="359228" y="558859"/>
            <a:ext cx="8484325" cy="424732"/>
          </a:xfrm>
          <a:prstGeom prst="rect">
            <a:avLst/>
          </a:prstGeom>
          <a:noFill/>
        </p:spPr>
        <p:txBody>
          <a:bodyPr wrap="square">
            <a:spAutoFit/>
          </a:bodyPr>
          <a:lstStyle/>
          <a:p>
            <a:pPr>
              <a:lnSpc>
                <a:spcPct val="90000"/>
              </a:lnSpc>
              <a:spcBef>
                <a:spcPct val="0"/>
              </a:spcBef>
              <a:spcAft>
                <a:spcPts val="600"/>
              </a:spcAft>
            </a:pPr>
            <a:r>
              <a:rPr lang="en-US" sz="2400" b="1" dirty="0">
                <a:solidFill>
                  <a:srgbClr val="FF0000"/>
                </a:solidFill>
              </a:rPr>
              <a:t>Food Addiction: </a:t>
            </a:r>
            <a:r>
              <a:rPr lang="en-US" sz="2400" b="1" dirty="0" err="1">
                <a:solidFill>
                  <a:srgbClr val="FF0000"/>
                </a:solidFill>
              </a:rPr>
              <a:t>nuovi</a:t>
            </a:r>
            <a:r>
              <a:rPr lang="en-US" sz="2400" b="1" dirty="0">
                <a:solidFill>
                  <a:srgbClr val="FF0000"/>
                </a:solidFill>
              </a:rPr>
              <a:t> target, </a:t>
            </a:r>
            <a:r>
              <a:rPr lang="en-US" sz="2400" b="1" dirty="0" err="1">
                <a:solidFill>
                  <a:srgbClr val="FF0000"/>
                </a:solidFill>
              </a:rPr>
              <a:t>nuove</a:t>
            </a:r>
            <a:r>
              <a:rPr lang="en-US" sz="2400" b="1" dirty="0">
                <a:solidFill>
                  <a:srgbClr val="FF0000"/>
                </a:solidFill>
              </a:rPr>
              <a:t>  </a:t>
            </a:r>
            <a:r>
              <a:rPr lang="en-US" sz="2400" b="1" dirty="0" err="1">
                <a:solidFill>
                  <a:srgbClr val="FF0000"/>
                </a:solidFill>
                <a:ea typeface="+mj-ea"/>
                <a:cs typeface="+mj-cs"/>
              </a:rPr>
              <a:t>s</a:t>
            </a:r>
            <a:r>
              <a:rPr lang="en-US" sz="2400" b="1" kern="1200" dirty="0" err="1">
                <a:solidFill>
                  <a:srgbClr val="FF0000"/>
                </a:solidFill>
                <a:ea typeface="+mj-ea"/>
                <a:cs typeface="+mj-cs"/>
              </a:rPr>
              <a:t>trategie</a:t>
            </a:r>
            <a:r>
              <a:rPr lang="en-US" sz="2400" b="1" kern="1200" dirty="0">
                <a:solidFill>
                  <a:srgbClr val="FF0000"/>
                </a:solidFill>
                <a:ea typeface="+mj-ea"/>
                <a:cs typeface="+mj-cs"/>
              </a:rPr>
              <a:t> </a:t>
            </a:r>
            <a:r>
              <a:rPr lang="en-US" sz="2400" b="1" kern="1200" dirty="0" err="1">
                <a:solidFill>
                  <a:srgbClr val="FF0000"/>
                </a:solidFill>
                <a:ea typeface="+mj-ea"/>
                <a:cs typeface="+mj-cs"/>
              </a:rPr>
              <a:t>farmacologiche</a:t>
            </a:r>
            <a:endParaRPr lang="en-US" sz="2400" b="1" kern="1200" dirty="0">
              <a:solidFill>
                <a:srgbClr val="FF0000"/>
              </a:solidFill>
              <a:ea typeface="+mj-ea"/>
              <a:cs typeface="+mj-cs"/>
            </a:endParaRPr>
          </a:p>
        </p:txBody>
      </p:sp>
    </p:spTree>
    <p:extLst>
      <p:ext uri="{BB962C8B-B14F-4D97-AF65-F5344CB8AC3E}">
        <p14:creationId xmlns:p14="http://schemas.microsoft.com/office/powerpoint/2010/main" val="11997696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A8522909-47BC-354D-5A17-E3D453840C25}"/>
              </a:ext>
            </a:extLst>
          </p:cNvPr>
          <p:cNvSpPr txBox="1"/>
          <p:nvPr/>
        </p:nvSpPr>
        <p:spPr>
          <a:xfrm>
            <a:off x="3971157" y="6289431"/>
            <a:ext cx="3041474" cy="369332"/>
          </a:xfrm>
          <a:prstGeom prst="rect">
            <a:avLst/>
          </a:prstGeom>
          <a:noFill/>
        </p:spPr>
        <p:txBody>
          <a:bodyPr wrap="none" rtlCol="0">
            <a:spAutoFit/>
          </a:bodyPr>
          <a:lstStyle/>
          <a:p>
            <a:pPr algn="ctr"/>
            <a:r>
              <a:rPr lang="it-IT" dirty="0">
                <a:solidFill>
                  <a:srgbClr val="FF0000"/>
                </a:solidFill>
              </a:rPr>
              <a:t>bianciardi@med.uniroma2.it</a:t>
            </a:r>
          </a:p>
        </p:txBody>
      </p:sp>
      <p:pic>
        <p:nvPicPr>
          <p:cNvPr id="2" name="Immagine 1">
            <a:extLst>
              <a:ext uri="{FF2B5EF4-FFF2-40B4-BE49-F238E27FC236}">
                <a16:creationId xmlns:a16="http://schemas.microsoft.com/office/drawing/2014/main" id="{2C5ADAA1-F31F-7935-D0B2-C73E987880D7}"/>
              </a:ext>
            </a:extLst>
          </p:cNvPr>
          <p:cNvPicPr>
            <a:picLocks noChangeAspect="1"/>
          </p:cNvPicPr>
          <p:nvPr/>
        </p:nvPicPr>
        <p:blipFill>
          <a:blip r:embed="rId2"/>
          <a:stretch>
            <a:fillRect/>
          </a:stretch>
        </p:blipFill>
        <p:spPr>
          <a:xfrm>
            <a:off x="3544437" y="436154"/>
            <a:ext cx="4227963" cy="5315154"/>
          </a:xfrm>
          <a:prstGeom prst="rect">
            <a:avLst/>
          </a:prstGeom>
        </p:spPr>
      </p:pic>
    </p:spTree>
    <p:extLst>
      <p:ext uri="{BB962C8B-B14F-4D97-AF65-F5344CB8AC3E}">
        <p14:creationId xmlns:p14="http://schemas.microsoft.com/office/powerpoint/2010/main" val="3300258331"/>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949</TotalTime>
  <Words>2746</Words>
  <Application>Microsoft Macintosh PowerPoint</Application>
  <PresentationFormat>Widescreen</PresentationFormat>
  <Paragraphs>163</Paragraphs>
  <Slides>32</Slides>
  <Notes>4</Notes>
  <HiddenSlides>0</HiddenSlides>
  <MMClips>0</MMClips>
  <ScaleCrop>false</ScaleCrop>
  <HeadingPairs>
    <vt:vector size="6" baseType="variant">
      <vt:variant>
        <vt:lpstr>Caratteri utilizzati</vt:lpstr>
      </vt:variant>
      <vt:variant>
        <vt:i4>12</vt:i4>
      </vt:variant>
      <vt:variant>
        <vt:lpstr>Tema</vt:lpstr>
      </vt:variant>
      <vt:variant>
        <vt:i4>1</vt:i4>
      </vt:variant>
      <vt:variant>
        <vt:lpstr>Titoli diapositive</vt:lpstr>
      </vt:variant>
      <vt:variant>
        <vt:i4>32</vt:i4>
      </vt:variant>
    </vt:vector>
  </HeadingPairs>
  <TitlesOfParts>
    <vt:vector size="45" baseType="lpstr">
      <vt:lpstr>-webkit-standard</vt:lpstr>
      <vt:lpstr>Arial</vt:lpstr>
      <vt:lpstr>BlinkMacSystemFont</vt:lpstr>
      <vt:lpstr>Bookman Old Style</vt:lpstr>
      <vt:lpstr>Calibri</vt:lpstr>
      <vt:lpstr>Calibri Light</vt:lpstr>
      <vt:lpstr>CharisSIL</vt:lpstr>
      <vt:lpstr>FrutigerLTStd</vt:lpstr>
      <vt:lpstr>Helvetica</vt:lpstr>
      <vt:lpstr>Times</vt:lpstr>
      <vt:lpstr>Times New Roman</vt:lpstr>
      <vt:lpstr>Verdana</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Food Craving come meccanismo della Food Addiction</vt:lpstr>
      <vt:lpstr>Presentazione standard di PowerPoint</vt:lpstr>
      <vt:lpstr>Presentazione standard di PowerPoint</vt:lpstr>
      <vt:lpstr>HPF e chirurgia bariatrica</vt:lpstr>
      <vt:lpstr>Presentazione standard di PowerPoint</vt:lpstr>
      <vt:lpstr>Presentazione standard di PowerPoint</vt:lpstr>
      <vt:lpstr>Food Addiction – psicopatologia - obesità</vt:lpstr>
      <vt:lpstr>Food Addiction e funzioni cognitive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emanuela bianciardi</dc:creator>
  <cp:lastModifiedBy>emanuela bianciardi</cp:lastModifiedBy>
  <cp:revision>7</cp:revision>
  <dcterms:created xsi:type="dcterms:W3CDTF">2026-09-17T15:16:31Z</dcterms:created>
  <dcterms:modified xsi:type="dcterms:W3CDTF">2026-09-18T07:05:58Z</dcterms:modified>
</cp:coreProperties>
</file>